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7">
  <p:sldMasterIdLst>
    <p:sldMasterId id="2147483671" r:id="rId1"/>
    <p:sldMasterId id="2147483684" r:id="rId2"/>
    <p:sldMasterId id="2147483703" r:id="rId3"/>
    <p:sldMasterId id="2147483742" r:id="rId4"/>
  </p:sldMasterIdLst>
  <p:sldIdLst>
    <p:sldId id="420" r:id="rId5"/>
    <p:sldId id="280" r:id="rId6"/>
    <p:sldId id="257" r:id="rId7"/>
    <p:sldId id="278" r:id="rId8"/>
    <p:sldId id="260" r:id="rId9"/>
    <p:sldId id="258" r:id="rId10"/>
    <p:sldId id="262" r:id="rId11"/>
    <p:sldId id="263" r:id="rId12"/>
    <p:sldId id="259" r:id="rId13"/>
    <p:sldId id="267" r:id="rId14"/>
    <p:sldId id="339" r:id="rId15"/>
    <p:sldId id="268" r:id="rId16"/>
    <p:sldId id="407" r:id="rId17"/>
    <p:sldId id="409" r:id="rId18"/>
    <p:sldId id="412" r:id="rId19"/>
    <p:sldId id="405" r:id="rId20"/>
    <p:sldId id="286" r:id="rId21"/>
    <p:sldId id="367" r:id="rId22"/>
    <p:sldId id="281" r:id="rId23"/>
    <p:sldId id="285" r:id="rId24"/>
    <p:sldId id="353" r:id="rId25"/>
    <p:sldId id="346" r:id="rId26"/>
    <p:sldId id="354" r:id="rId27"/>
    <p:sldId id="432" r:id="rId28"/>
    <p:sldId id="332" r:id="rId29"/>
    <p:sldId id="428" r:id="rId30"/>
    <p:sldId id="390" r:id="rId31"/>
    <p:sldId id="372" r:id="rId32"/>
    <p:sldId id="376" r:id="rId33"/>
    <p:sldId id="375" r:id="rId34"/>
    <p:sldId id="369" r:id="rId35"/>
    <p:sldId id="370" r:id="rId36"/>
    <p:sldId id="418" r:id="rId37"/>
    <p:sldId id="399" r:id="rId38"/>
    <p:sldId id="400" r:id="rId39"/>
    <p:sldId id="392" r:id="rId40"/>
    <p:sldId id="293" r:id="rId41"/>
    <p:sldId id="294" r:id="rId42"/>
    <p:sldId id="340" r:id="rId43"/>
    <p:sldId id="378" r:id="rId44"/>
    <p:sldId id="272" r:id="rId45"/>
    <p:sldId id="383" r:id="rId46"/>
    <p:sldId id="273" r:id="rId47"/>
    <p:sldId id="385" r:id="rId48"/>
    <p:sldId id="386" r:id="rId49"/>
    <p:sldId id="419" r:id="rId50"/>
    <p:sldId id="284" r:id="rId51"/>
    <p:sldId id="388" r:id="rId52"/>
    <p:sldId id="361" r:id="rId53"/>
    <p:sldId id="416" r:id="rId54"/>
    <p:sldId id="380" r:id="rId55"/>
    <p:sldId id="382"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sorterViewPr>
    <p:cViewPr>
      <p:scale>
        <a:sx n="100" d="100"/>
        <a:sy n="100" d="100"/>
      </p:scale>
      <p:origin x="0" y="-124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F8D6AE-A37E-4984-A868-7B18054F624B}"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S"/>
        </a:p>
      </dgm:t>
    </dgm:pt>
    <dgm:pt modelId="{FE830BA1-DF02-46C1-87AF-C90C8337B18D}">
      <dgm:prSet phldrT="[Texto]"/>
      <dgm:spPr/>
      <dgm:t>
        <a:bodyPr/>
        <a:lstStyle/>
        <a:p>
          <a:pPr algn="ctr"/>
          <a:r>
            <a:rPr lang="es-ES" b="1" cap="none" spc="0" dirty="0">
              <a:ln w="0"/>
              <a:effectLst>
                <a:outerShdw blurRad="38100" dist="19050" dir="2700000" algn="tl" rotWithShape="0">
                  <a:schemeClr val="dk1">
                    <a:alpha val="40000"/>
                  </a:schemeClr>
                </a:outerShdw>
              </a:effectLst>
            </a:rPr>
            <a:t>Anexo 2</a:t>
          </a:r>
        </a:p>
        <a:p>
          <a:pPr algn="ctr"/>
          <a:r>
            <a:rPr lang="es-ES" b="1" cap="none" spc="0" dirty="0">
              <a:ln w="0"/>
              <a:effectLst>
                <a:outerShdw blurRad="38100" dist="19050" dir="2700000" algn="tl" rotWithShape="0">
                  <a:schemeClr val="dk1">
                    <a:alpha val="40000"/>
                  </a:schemeClr>
                </a:outerShdw>
              </a:effectLst>
            </a:rPr>
            <a:t>Minuta de Reunión</a:t>
          </a:r>
        </a:p>
      </dgm:t>
    </dgm:pt>
    <dgm:pt modelId="{145AD7B2-8A0A-4EFC-A42A-6D38A47488FB}" type="parTrans" cxnId="{281FDE8E-3196-4869-947D-B88EEBF6535B}">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8B828567-ECA7-4097-8930-C217AFD239CA}" type="sibTrans" cxnId="{281FDE8E-3196-4869-947D-B88EEBF6535B}">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14BB4AC6-1944-4C71-8FCB-8C8F12D59A0F}">
      <dgm:prSet phldrT="[Texto]"/>
      <dgm:spPr/>
      <dgm:t>
        <a:bodyPr/>
        <a:lstStyle/>
        <a:p>
          <a:pPr algn="ctr"/>
          <a:r>
            <a:rPr lang="es-ES" b="1" cap="none" spc="0">
              <a:ln w="0"/>
              <a:effectLst>
                <a:outerShdw blurRad="38100" dist="19050" dir="2700000" algn="tl" rotWithShape="0">
                  <a:schemeClr val="dk1">
                    <a:alpha val="40000"/>
                  </a:schemeClr>
                </a:outerShdw>
              </a:effectLst>
            </a:rPr>
            <a:t>Anexo 3</a:t>
          </a:r>
        </a:p>
        <a:p>
          <a:pPr algn="ctr"/>
          <a:r>
            <a:rPr lang="es-ES" b="1" cap="none" spc="0">
              <a:ln w="0"/>
              <a:effectLst>
                <a:outerShdw blurRad="38100" dist="19050" dir="2700000" algn="tl" rotWithShape="0">
                  <a:schemeClr val="dk1">
                    <a:alpha val="40000"/>
                  </a:schemeClr>
                </a:outerShdw>
              </a:effectLst>
            </a:rPr>
            <a:t>Acta del Registro del Comité de CS  </a:t>
          </a:r>
          <a:endParaRPr lang="es-ES" b="1" cap="none" spc="0" dirty="0">
            <a:ln w="0"/>
            <a:effectLst>
              <a:outerShdw blurRad="38100" dist="19050" dir="2700000" algn="tl" rotWithShape="0">
                <a:schemeClr val="dk1">
                  <a:alpha val="40000"/>
                </a:schemeClr>
              </a:outerShdw>
            </a:effectLst>
          </a:endParaRPr>
        </a:p>
      </dgm:t>
    </dgm:pt>
    <dgm:pt modelId="{A2258688-17F4-42FE-9D7F-AF7E34477873}" type="parTrans" cxnId="{F716BA56-017A-4A6C-A17F-B2F77507D04C}">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B11DF026-E645-4F9F-A578-9AC34992ED31}" type="sibTrans" cxnId="{F716BA56-017A-4A6C-A17F-B2F77507D04C}">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3357AF57-7320-4B90-8AEE-EFC5FC34F97B}">
      <dgm:prSet phldrT="[Texto]"/>
      <dgm:spPr/>
      <dgm:t>
        <a:bodyPr/>
        <a:lstStyle/>
        <a:p>
          <a:pPr algn="ctr"/>
          <a:r>
            <a:rPr lang="es-ES" b="1" cap="none" spc="0">
              <a:ln w="0"/>
              <a:effectLst>
                <a:outerShdw blurRad="38100" dist="19050" dir="2700000" algn="tl" rotWithShape="0">
                  <a:schemeClr val="dk1">
                    <a:alpha val="40000"/>
                  </a:schemeClr>
                </a:outerShdw>
              </a:effectLst>
            </a:rPr>
            <a:t>Anexo 4 </a:t>
          </a:r>
        </a:p>
        <a:p>
          <a:pPr algn="ctr"/>
          <a:r>
            <a:rPr lang="es-ES" b="1" cap="none" spc="0">
              <a:ln w="0"/>
              <a:effectLst>
                <a:outerShdw blurRad="38100" dist="19050" dir="2700000" algn="tl" rotWithShape="0">
                  <a:schemeClr val="dk1">
                    <a:alpha val="40000"/>
                  </a:schemeClr>
                </a:outerShdw>
              </a:effectLst>
            </a:rPr>
            <a:t>Acta de Sustitución de un integrante del Comité de CS</a:t>
          </a:r>
          <a:endParaRPr lang="es-ES" b="1" cap="none" spc="0" dirty="0">
            <a:ln w="0"/>
            <a:effectLst>
              <a:outerShdw blurRad="38100" dist="19050" dir="2700000" algn="tl" rotWithShape="0">
                <a:schemeClr val="dk1">
                  <a:alpha val="40000"/>
                </a:schemeClr>
              </a:outerShdw>
            </a:effectLst>
          </a:endParaRPr>
        </a:p>
      </dgm:t>
    </dgm:pt>
    <dgm:pt modelId="{E2861528-FA72-4EBB-AC2C-23953473EA5F}" type="parTrans" cxnId="{4405106E-14D2-495D-B659-511C1947FC04}">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56413059-E7ED-47B8-BCEF-DF4E59EBFDDA}" type="sibTrans" cxnId="{4405106E-14D2-495D-B659-511C1947FC04}">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3A9B6F9D-1ECA-4855-BB49-93860CB2FFDF}">
      <dgm:prSet phldrT="[Texto]"/>
      <dgm:spPr/>
      <dgm:t>
        <a:bodyPr/>
        <a:lstStyle/>
        <a:p>
          <a:pPr algn="ctr"/>
          <a:r>
            <a:rPr lang="es-ES" b="1" cap="none" spc="0">
              <a:ln w="0"/>
              <a:effectLst>
                <a:outerShdw blurRad="38100" dist="19050" dir="2700000" algn="tl" rotWithShape="0">
                  <a:schemeClr val="dk1">
                    <a:alpha val="40000"/>
                  </a:schemeClr>
                </a:outerShdw>
              </a:effectLst>
            </a:rPr>
            <a:t>Anexo 5 </a:t>
          </a:r>
        </a:p>
        <a:p>
          <a:pPr algn="ctr"/>
          <a:r>
            <a:rPr lang="es-ES" b="1" cap="none" spc="0">
              <a:ln w="0"/>
              <a:effectLst>
                <a:outerShdw blurRad="38100" dist="19050" dir="2700000" algn="tl" rotWithShape="0">
                  <a:schemeClr val="dk1">
                    <a:alpha val="40000"/>
                  </a:schemeClr>
                </a:outerShdw>
              </a:effectLst>
            </a:rPr>
            <a:t>Solicitud de Información</a:t>
          </a:r>
          <a:endParaRPr lang="es-ES" b="1" cap="none" spc="0" dirty="0">
            <a:ln w="0"/>
            <a:effectLst>
              <a:outerShdw blurRad="38100" dist="19050" dir="2700000" algn="tl" rotWithShape="0">
                <a:schemeClr val="dk1">
                  <a:alpha val="40000"/>
                </a:schemeClr>
              </a:outerShdw>
            </a:effectLst>
          </a:endParaRPr>
        </a:p>
      </dgm:t>
    </dgm:pt>
    <dgm:pt modelId="{972334A6-06A2-4026-BDCB-174C43432894}" type="parTrans" cxnId="{2A3794A2-9A58-4187-A887-3E539B838FE6}">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0CD484F9-F637-4A7A-89A4-DCB68C0C7232}" type="sibTrans" cxnId="{2A3794A2-9A58-4187-A887-3E539B838FE6}">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D53C28C1-C4D2-49F2-98FB-16C7EF02FC60}">
      <dgm:prSet phldrT="[Texto]"/>
      <dgm:spPr/>
      <dgm:t>
        <a:bodyPr/>
        <a:lstStyle/>
        <a:p>
          <a:pPr algn="ctr"/>
          <a:r>
            <a:rPr lang="es-ES" b="1" cap="none" spc="0">
              <a:ln w="0"/>
              <a:effectLst>
                <a:outerShdw blurRad="38100" dist="19050" dir="2700000" algn="tl" rotWithShape="0">
                  <a:schemeClr val="dk1">
                    <a:alpha val="40000"/>
                  </a:schemeClr>
                </a:outerShdw>
              </a:effectLst>
            </a:rPr>
            <a:t>Anexo 6 </a:t>
          </a:r>
        </a:p>
        <a:p>
          <a:pPr algn="ctr"/>
          <a:r>
            <a:rPr lang="es-ES" b="1" cap="none" spc="0">
              <a:ln w="0"/>
              <a:effectLst>
                <a:outerShdw blurRad="38100" dist="19050" dir="2700000" algn="tl" rotWithShape="0">
                  <a:schemeClr val="dk1">
                    <a:alpha val="40000"/>
                  </a:schemeClr>
                </a:outerShdw>
              </a:effectLst>
            </a:rPr>
            <a:t>Informe del Comité de Contraloría Social</a:t>
          </a:r>
          <a:r>
            <a:rPr lang="es-ES" b="0" cap="none" spc="0">
              <a:ln w="0"/>
              <a:effectLst>
                <a:outerShdw blurRad="38100" dist="19050" dir="2700000" algn="tl" rotWithShape="0">
                  <a:schemeClr val="dk1">
                    <a:alpha val="40000"/>
                  </a:schemeClr>
                </a:outerShdw>
              </a:effectLst>
            </a:rPr>
            <a:t> </a:t>
          </a:r>
          <a:endParaRPr lang="es-ES" b="0" cap="none" spc="0" dirty="0">
            <a:ln w="0"/>
            <a:effectLst>
              <a:outerShdw blurRad="38100" dist="19050" dir="2700000" algn="tl" rotWithShape="0">
                <a:schemeClr val="dk1">
                  <a:alpha val="40000"/>
                </a:schemeClr>
              </a:outerShdw>
            </a:effectLst>
          </a:endParaRPr>
        </a:p>
      </dgm:t>
    </dgm:pt>
    <dgm:pt modelId="{A762BF6C-595A-4586-8975-6E439CA82A41}" type="parTrans" cxnId="{CEE9D63D-C406-43B8-9152-7C9392F179D7}">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CEC2E022-75DC-4DA0-BF28-8FE0D9FAA6E0}" type="sibTrans" cxnId="{CEE9D63D-C406-43B8-9152-7C9392F179D7}">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161355FF-D951-4D34-BB9F-E5002165CFCB}">
      <dgm:prSet phldrT="[Texto]"/>
      <dgm:spPr>
        <a:solidFill>
          <a:srgbClr val="00B050"/>
        </a:solidFill>
      </dgm:spPr>
      <dgm:t>
        <a:bodyPr/>
        <a:lstStyle/>
        <a:p>
          <a:pPr algn="ctr"/>
          <a:r>
            <a:rPr lang="es-ES" b="1" cap="none" spc="0">
              <a:ln w="0"/>
              <a:effectLst>
                <a:outerShdw blurRad="38100" dist="19050" dir="2700000" algn="tl" rotWithShape="0">
                  <a:schemeClr val="dk1">
                    <a:alpha val="40000"/>
                  </a:schemeClr>
                </a:outerShdw>
              </a:effectLst>
            </a:rPr>
            <a:t>Anexo 1 </a:t>
          </a:r>
        </a:p>
        <a:p>
          <a:pPr algn="ctr"/>
          <a:r>
            <a:rPr lang="es-ES" b="1" cap="none" spc="0">
              <a:ln w="0"/>
              <a:effectLst>
                <a:outerShdw blurRad="38100" dist="19050" dir="2700000" algn="tl" rotWithShape="0">
                  <a:schemeClr val="dk1">
                    <a:alpha val="40000"/>
                  </a:schemeClr>
                </a:outerShdw>
              </a:effectLst>
            </a:rPr>
            <a:t>PITCS</a:t>
          </a:r>
        </a:p>
        <a:p>
          <a:pPr algn="ctr"/>
          <a:r>
            <a:rPr lang="es-ES" b="1" cap="none" spc="0">
              <a:ln w="0"/>
              <a:effectLst>
                <a:outerShdw blurRad="38100" dist="19050" dir="2700000" algn="tl" rotWithShape="0">
                  <a:schemeClr val="dk1">
                    <a:alpha val="40000"/>
                  </a:schemeClr>
                </a:outerShdw>
              </a:effectLst>
            </a:rPr>
            <a:t>Programa Institucional de CS</a:t>
          </a:r>
          <a:endParaRPr lang="es-ES" b="1" cap="none" spc="0" dirty="0">
            <a:ln w="0"/>
            <a:effectLst>
              <a:outerShdw blurRad="38100" dist="19050" dir="2700000" algn="tl" rotWithShape="0">
                <a:schemeClr val="dk1">
                  <a:alpha val="40000"/>
                </a:schemeClr>
              </a:outerShdw>
            </a:effectLst>
          </a:endParaRPr>
        </a:p>
      </dgm:t>
    </dgm:pt>
    <dgm:pt modelId="{0CB18126-0C80-44B1-A805-BE728C4470AD}" type="parTrans" cxnId="{34ACA51C-5D49-4A89-AAF3-BEE0430C2A1E}">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AAE86D50-A3AA-47A2-98BE-387656777E4D}" type="sibTrans" cxnId="{34ACA51C-5D49-4A89-AAF3-BEE0430C2A1E}">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76509784-D684-4999-BCF9-3D02D7378FF6}">
      <dgm:prSet/>
      <dgm:spPr/>
      <dgm:t>
        <a:bodyPr/>
        <a:lstStyle/>
        <a:p>
          <a:pPr algn="ctr"/>
          <a:r>
            <a:rPr lang="es-ES" b="1" cap="none" spc="0">
              <a:ln w="0"/>
              <a:effectLst>
                <a:outerShdw blurRad="38100" dist="19050" dir="2700000" algn="tl" rotWithShape="0">
                  <a:schemeClr val="dk1">
                    <a:alpha val="40000"/>
                  </a:schemeClr>
                </a:outerShdw>
              </a:effectLst>
            </a:rPr>
            <a:t>Anexo 7                   Cédula de Quejas y Denuncias </a:t>
          </a:r>
          <a:endParaRPr lang="es-ES" b="1" cap="none" spc="0" dirty="0">
            <a:ln w="0"/>
            <a:effectLst>
              <a:outerShdw blurRad="38100" dist="19050" dir="2700000" algn="tl" rotWithShape="0">
                <a:schemeClr val="dk1">
                  <a:alpha val="40000"/>
                </a:schemeClr>
              </a:outerShdw>
            </a:effectLst>
          </a:endParaRPr>
        </a:p>
      </dgm:t>
    </dgm:pt>
    <dgm:pt modelId="{CE6AC1CB-BDB6-4E68-BCD7-FFE9E629E36A}" type="parTrans" cxnId="{19DCD140-3060-43BB-8302-1EF0E5CD61EA}">
      <dgm:prSet/>
      <dgm:spPr/>
      <dgm:t>
        <a:bodyPr/>
        <a:lstStyle/>
        <a:p>
          <a:endParaRPr lang="es-MX"/>
        </a:p>
      </dgm:t>
    </dgm:pt>
    <dgm:pt modelId="{59683807-B440-4843-A454-701B6EEBE18D}" type="sibTrans" cxnId="{19DCD140-3060-43BB-8302-1EF0E5CD61EA}">
      <dgm:prSet/>
      <dgm:spPr/>
      <dgm:t>
        <a:bodyPr/>
        <a:lstStyle/>
        <a:p>
          <a:endParaRPr lang="es-MX"/>
        </a:p>
      </dgm:t>
    </dgm:pt>
    <dgm:pt modelId="{BFAD9AFD-0D29-41EF-A9BF-2F8BAB6C8004}">
      <dgm:prSet/>
      <dgm:spPr/>
      <dgm:t>
        <a:bodyPr/>
        <a:lstStyle/>
        <a:p>
          <a:pPr algn="ctr"/>
          <a:r>
            <a:rPr lang="es-ES" b="1" cap="none" spc="0">
              <a:ln w="0"/>
              <a:effectLst>
                <a:outerShdw blurRad="38100" dist="19050" dir="2700000" algn="tl" rotWithShape="0">
                  <a:schemeClr val="dk1">
                    <a:alpha val="40000"/>
                  </a:schemeClr>
                </a:outerShdw>
              </a:effectLst>
            </a:rPr>
            <a:t>Anexo 8                       Control de Quejas y Denuncias</a:t>
          </a:r>
          <a:endParaRPr lang="es-ES" b="0" cap="none" spc="0" dirty="0">
            <a:ln w="0"/>
            <a:effectLst>
              <a:outerShdw blurRad="38100" dist="19050" dir="2700000" algn="tl" rotWithShape="0">
                <a:schemeClr val="dk1">
                  <a:alpha val="40000"/>
                </a:schemeClr>
              </a:outerShdw>
            </a:effectLst>
          </a:endParaRPr>
        </a:p>
      </dgm:t>
    </dgm:pt>
    <dgm:pt modelId="{9D9B65D3-7A8A-4D43-8B22-7A19DA3F87F9}" type="parTrans" cxnId="{43B0D46D-5E11-4E1D-8FE5-41A9A50D312D}">
      <dgm:prSet/>
      <dgm:spPr/>
      <dgm:t>
        <a:bodyPr/>
        <a:lstStyle/>
        <a:p>
          <a:endParaRPr lang="es-MX"/>
        </a:p>
      </dgm:t>
    </dgm:pt>
    <dgm:pt modelId="{8E2CE1F8-DB3B-40F6-9853-A96070003BCE}" type="sibTrans" cxnId="{43B0D46D-5E11-4E1D-8FE5-41A9A50D312D}">
      <dgm:prSet/>
      <dgm:spPr/>
      <dgm:t>
        <a:bodyPr/>
        <a:lstStyle/>
        <a:p>
          <a:endParaRPr lang="es-MX"/>
        </a:p>
      </dgm:t>
    </dgm:pt>
    <dgm:pt modelId="{B985ABE0-3CB0-4A39-A172-7A0DE3F4DA5E}" type="pres">
      <dgm:prSet presAssocID="{53F8D6AE-A37E-4984-A868-7B18054F624B}" presName="diagram" presStyleCnt="0">
        <dgm:presLayoutVars>
          <dgm:dir/>
          <dgm:resizeHandles val="exact"/>
        </dgm:presLayoutVars>
      </dgm:prSet>
      <dgm:spPr/>
    </dgm:pt>
    <dgm:pt modelId="{966A5B65-23A5-4B8C-829F-86B88213FD88}" type="pres">
      <dgm:prSet presAssocID="{FE830BA1-DF02-46C1-87AF-C90C8337B18D}" presName="node" presStyleLbl="node1" presStyleIdx="0" presStyleCnt="8" custScaleY="103156" custLinFactX="8601" custLinFactNeighborX="100000" custLinFactNeighborY="-1195">
        <dgm:presLayoutVars>
          <dgm:bulletEnabled val="1"/>
        </dgm:presLayoutVars>
      </dgm:prSet>
      <dgm:spPr/>
    </dgm:pt>
    <dgm:pt modelId="{C2B0A8D3-5B34-46F1-AD35-3B36270F140C}" type="pres">
      <dgm:prSet presAssocID="{8B828567-ECA7-4097-8930-C217AFD239CA}" presName="sibTrans" presStyleCnt="0"/>
      <dgm:spPr/>
    </dgm:pt>
    <dgm:pt modelId="{35B473F4-036B-4956-BEE2-3586E0086095}" type="pres">
      <dgm:prSet presAssocID="{14BB4AC6-1944-4C71-8FCB-8C8F12D59A0F}" presName="node" presStyleLbl="node1" presStyleIdx="1" presStyleCnt="8" custScaleY="100226" custLinFactX="2339" custLinFactNeighborX="100000" custLinFactNeighborY="-3449">
        <dgm:presLayoutVars>
          <dgm:bulletEnabled val="1"/>
        </dgm:presLayoutVars>
      </dgm:prSet>
      <dgm:spPr/>
    </dgm:pt>
    <dgm:pt modelId="{F6ADD226-1A24-4539-AF09-1BDDDD2CE78D}" type="pres">
      <dgm:prSet presAssocID="{B11DF026-E645-4F9F-A578-9AC34992ED31}" presName="sibTrans" presStyleCnt="0"/>
      <dgm:spPr/>
    </dgm:pt>
    <dgm:pt modelId="{080823BB-93D1-4E2E-84DB-607F458A3C46}" type="pres">
      <dgm:prSet presAssocID="{3357AF57-7320-4B90-8AEE-EFC5FC34F97B}" presName="node" presStyleLbl="node1" presStyleIdx="2" presStyleCnt="8" custLinFactX="-100000" custLinFactY="14730" custLinFactNeighborX="-117661" custLinFactNeighborY="100000">
        <dgm:presLayoutVars>
          <dgm:bulletEnabled val="1"/>
        </dgm:presLayoutVars>
      </dgm:prSet>
      <dgm:spPr/>
    </dgm:pt>
    <dgm:pt modelId="{A8482F20-34D7-414A-A013-6D4591E74C28}" type="pres">
      <dgm:prSet presAssocID="{56413059-E7ED-47B8-BCEF-DF4E59EBFDDA}" presName="sibTrans" presStyleCnt="0"/>
      <dgm:spPr/>
    </dgm:pt>
    <dgm:pt modelId="{D30EAA81-B13B-459E-AC2C-4876DCD0560A}" type="pres">
      <dgm:prSet presAssocID="{3A9B6F9D-1ECA-4855-BB49-93860CB2FFDF}" presName="node" presStyleLbl="node1" presStyleIdx="3" presStyleCnt="8" custLinFactX="8837" custLinFactNeighborX="100000" custLinFactNeighborY="-2775">
        <dgm:presLayoutVars>
          <dgm:bulletEnabled val="1"/>
        </dgm:presLayoutVars>
      </dgm:prSet>
      <dgm:spPr/>
    </dgm:pt>
    <dgm:pt modelId="{FF5130FE-E195-4685-953B-D74D4469332C}" type="pres">
      <dgm:prSet presAssocID="{0CD484F9-F637-4A7A-89A4-DCB68C0C7232}" presName="sibTrans" presStyleCnt="0"/>
      <dgm:spPr/>
    </dgm:pt>
    <dgm:pt modelId="{8660E77A-1FC3-47B6-8693-5EC577E32ACC}" type="pres">
      <dgm:prSet presAssocID="{D53C28C1-C4D2-49F2-98FB-16C7EF02FC60}" presName="node" presStyleLbl="node1" presStyleIdx="4" presStyleCnt="8" custLinFactX="2339" custLinFactNeighborX="100000" custLinFactNeighborY="-3909">
        <dgm:presLayoutVars>
          <dgm:bulletEnabled val="1"/>
        </dgm:presLayoutVars>
      </dgm:prSet>
      <dgm:spPr/>
    </dgm:pt>
    <dgm:pt modelId="{F6A7E021-5346-47F6-85CC-F82FCB2F3242}" type="pres">
      <dgm:prSet presAssocID="{CEC2E022-75DC-4DA0-BF28-8FE0D9FAA6E0}" presName="sibTrans" presStyleCnt="0"/>
      <dgm:spPr/>
    </dgm:pt>
    <dgm:pt modelId="{878B2D7F-6450-4792-BD78-C163256EB464}" type="pres">
      <dgm:prSet presAssocID="{161355FF-D951-4D34-BB9F-E5002165CFCB}" presName="node" presStyleLbl="node1" presStyleIdx="5" presStyleCnt="8" custLinFactX="-100000" custLinFactY="-19318" custLinFactNeighborX="-117060" custLinFactNeighborY="-100000">
        <dgm:presLayoutVars>
          <dgm:bulletEnabled val="1"/>
        </dgm:presLayoutVars>
      </dgm:prSet>
      <dgm:spPr/>
    </dgm:pt>
    <dgm:pt modelId="{F34874DE-EF3A-43B9-ABA1-409F3074546B}" type="pres">
      <dgm:prSet presAssocID="{AAE86D50-A3AA-47A2-98BE-387656777E4D}" presName="sibTrans" presStyleCnt="0"/>
      <dgm:spPr/>
    </dgm:pt>
    <dgm:pt modelId="{748A4B06-0855-43C2-B70F-A385EFC6EF88}" type="pres">
      <dgm:prSet presAssocID="{76509784-D684-4999-BCF9-3D02D7378FF6}" presName="node" presStyleLbl="node1" presStyleIdx="6" presStyleCnt="8">
        <dgm:presLayoutVars>
          <dgm:bulletEnabled val="1"/>
        </dgm:presLayoutVars>
      </dgm:prSet>
      <dgm:spPr/>
    </dgm:pt>
    <dgm:pt modelId="{F3D7EF0A-D6FC-4B3A-BDDB-F689DD74DB71}" type="pres">
      <dgm:prSet presAssocID="{59683807-B440-4843-A454-701B6EEBE18D}" presName="sibTrans" presStyleCnt="0"/>
      <dgm:spPr/>
    </dgm:pt>
    <dgm:pt modelId="{47BF7B91-B976-452B-A409-7A387CCB4817}" type="pres">
      <dgm:prSet presAssocID="{BFAD9AFD-0D29-41EF-A9BF-2F8BAB6C8004}" presName="node" presStyleLbl="node1" presStyleIdx="7" presStyleCnt="8">
        <dgm:presLayoutVars>
          <dgm:bulletEnabled val="1"/>
        </dgm:presLayoutVars>
      </dgm:prSet>
      <dgm:spPr/>
    </dgm:pt>
  </dgm:ptLst>
  <dgm:cxnLst>
    <dgm:cxn modelId="{A9E7E106-249A-4963-9CD4-978167861FC0}" type="presOf" srcId="{3357AF57-7320-4B90-8AEE-EFC5FC34F97B}" destId="{080823BB-93D1-4E2E-84DB-607F458A3C46}" srcOrd="0" destOrd="0" presId="urn:microsoft.com/office/officeart/2005/8/layout/default"/>
    <dgm:cxn modelId="{0A867E0C-83C0-4120-ACFA-EDC97F0E1398}" type="presOf" srcId="{161355FF-D951-4D34-BB9F-E5002165CFCB}" destId="{878B2D7F-6450-4792-BD78-C163256EB464}" srcOrd="0" destOrd="0" presId="urn:microsoft.com/office/officeart/2005/8/layout/default"/>
    <dgm:cxn modelId="{06900B1A-E9E4-47BE-8A62-C477CE8BE89A}" type="presOf" srcId="{BFAD9AFD-0D29-41EF-A9BF-2F8BAB6C8004}" destId="{47BF7B91-B976-452B-A409-7A387CCB4817}" srcOrd="0" destOrd="0" presId="urn:microsoft.com/office/officeart/2005/8/layout/default"/>
    <dgm:cxn modelId="{34ACA51C-5D49-4A89-AAF3-BEE0430C2A1E}" srcId="{53F8D6AE-A37E-4984-A868-7B18054F624B}" destId="{161355FF-D951-4D34-BB9F-E5002165CFCB}" srcOrd="5" destOrd="0" parTransId="{0CB18126-0C80-44B1-A805-BE728C4470AD}" sibTransId="{AAE86D50-A3AA-47A2-98BE-387656777E4D}"/>
    <dgm:cxn modelId="{2D08B91D-BA95-4612-B4C8-881B5D22A75D}" type="presOf" srcId="{FE830BA1-DF02-46C1-87AF-C90C8337B18D}" destId="{966A5B65-23A5-4B8C-829F-86B88213FD88}" srcOrd="0" destOrd="0" presId="urn:microsoft.com/office/officeart/2005/8/layout/default"/>
    <dgm:cxn modelId="{2F705838-A881-4D28-BAE2-598A47BFA511}" type="presOf" srcId="{D53C28C1-C4D2-49F2-98FB-16C7EF02FC60}" destId="{8660E77A-1FC3-47B6-8693-5EC577E32ACC}" srcOrd="0" destOrd="0" presId="urn:microsoft.com/office/officeart/2005/8/layout/default"/>
    <dgm:cxn modelId="{CEE9D63D-C406-43B8-9152-7C9392F179D7}" srcId="{53F8D6AE-A37E-4984-A868-7B18054F624B}" destId="{D53C28C1-C4D2-49F2-98FB-16C7EF02FC60}" srcOrd="4" destOrd="0" parTransId="{A762BF6C-595A-4586-8975-6E439CA82A41}" sibTransId="{CEC2E022-75DC-4DA0-BF28-8FE0D9FAA6E0}"/>
    <dgm:cxn modelId="{29281A40-88F1-4D2F-9475-6E6B30C23854}" type="presOf" srcId="{3A9B6F9D-1ECA-4855-BB49-93860CB2FFDF}" destId="{D30EAA81-B13B-459E-AC2C-4876DCD0560A}" srcOrd="0" destOrd="0" presId="urn:microsoft.com/office/officeart/2005/8/layout/default"/>
    <dgm:cxn modelId="{19DCD140-3060-43BB-8302-1EF0E5CD61EA}" srcId="{53F8D6AE-A37E-4984-A868-7B18054F624B}" destId="{76509784-D684-4999-BCF9-3D02D7378FF6}" srcOrd="6" destOrd="0" parTransId="{CE6AC1CB-BDB6-4E68-BCD7-FFE9E629E36A}" sibTransId="{59683807-B440-4843-A454-701B6EEBE18D}"/>
    <dgm:cxn modelId="{3F3E8C63-575E-4D66-B93E-168018D9C44A}" type="presOf" srcId="{76509784-D684-4999-BCF9-3D02D7378FF6}" destId="{748A4B06-0855-43C2-B70F-A385EFC6EF88}" srcOrd="0" destOrd="0" presId="urn:microsoft.com/office/officeart/2005/8/layout/default"/>
    <dgm:cxn modelId="{43B0D46D-5E11-4E1D-8FE5-41A9A50D312D}" srcId="{53F8D6AE-A37E-4984-A868-7B18054F624B}" destId="{BFAD9AFD-0D29-41EF-A9BF-2F8BAB6C8004}" srcOrd="7" destOrd="0" parTransId="{9D9B65D3-7A8A-4D43-8B22-7A19DA3F87F9}" sibTransId="{8E2CE1F8-DB3B-40F6-9853-A96070003BCE}"/>
    <dgm:cxn modelId="{4405106E-14D2-495D-B659-511C1947FC04}" srcId="{53F8D6AE-A37E-4984-A868-7B18054F624B}" destId="{3357AF57-7320-4B90-8AEE-EFC5FC34F97B}" srcOrd="2" destOrd="0" parTransId="{E2861528-FA72-4EBB-AC2C-23953473EA5F}" sibTransId="{56413059-E7ED-47B8-BCEF-DF4E59EBFDDA}"/>
    <dgm:cxn modelId="{F716BA56-017A-4A6C-A17F-B2F77507D04C}" srcId="{53F8D6AE-A37E-4984-A868-7B18054F624B}" destId="{14BB4AC6-1944-4C71-8FCB-8C8F12D59A0F}" srcOrd="1" destOrd="0" parTransId="{A2258688-17F4-42FE-9D7F-AF7E34477873}" sibTransId="{B11DF026-E645-4F9F-A578-9AC34992ED31}"/>
    <dgm:cxn modelId="{281FDE8E-3196-4869-947D-B88EEBF6535B}" srcId="{53F8D6AE-A37E-4984-A868-7B18054F624B}" destId="{FE830BA1-DF02-46C1-87AF-C90C8337B18D}" srcOrd="0" destOrd="0" parTransId="{145AD7B2-8A0A-4EFC-A42A-6D38A47488FB}" sibTransId="{8B828567-ECA7-4097-8930-C217AFD239CA}"/>
    <dgm:cxn modelId="{2A3794A2-9A58-4187-A887-3E539B838FE6}" srcId="{53F8D6AE-A37E-4984-A868-7B18054F624B}" destId="{3A9B6F9D-1ECA-4855-BB49-93860CB2FFDF}" srcOrd="3" destOrd="0" parTransId="{972334A6-06A2-4026-BDCB-174C43432894}" sibTransId="{0CD484F9-F637-4A7A-89A4-DCB68C0C7232}"/>
    <dgm:cxn modelId="{D6FE4AB5-24EE-466C-8C16-D007EF8903FE}" type="presOf" srcId="{53F8D6AE-A37E-4984-A868-7B18054F624B}" destId="{B985ABE0-3CB0-4A39-A172-7A0DE3F4DA5E}" srcOrd="0" destOrd="0" presId="urn:microsoft.com/office/officeart/2005/8/layout/default"/>
    <dgm:cxn modelId="{64D33EF8-8353-4E30-BEA8-B16F36708A92}" type="presOf" srcId="{14BB4AC6-1944-4C71-8FCB-8C8F12D59A0F}" destId="{35B473F4-036B-4956-BEE2-3586E0086095}" srcOrd="0" destOrd="0" presId="urn:microsoft.com/office/officeart/2005/8/layout/default"/>
    <dgm:cxn modelId="{F6C7D8F6-6E98-471F-942A-AEE4D9523C15}" type="presParOf" srcId="{B985ABE0-3CB0-4A39-A172-7A0DE3F4DA5E}" destId="{966A5B65-23A5-4B8C-829F-86B88213FD88}" srcOrd="0" destOrd="0" presId="urn:microsoft.com/office/officeart/2005/8/layout/default"/>
    <dgm:cxn modelId="{2D569DCD-0F84-43E1-A71B-1209B7CF54CB}" type="presParOf" srcId="{B985ABE0-3CB0-4A39-A172-7A0DE3F4DA5E}" destId="{C2B0A8D3-5B34-46F1-AD35-3B36270F140C}" srcOrd="1" destOrd="0" presId="urn:microsoft.com/office/officeart/2005/8/layout/default"/>
    <dgm:cxn modelId="{04DDF294-E6D9-4965-B2BD-B08511D7F9F2}" type="presParOf" srcId="{B985ABE0-3CB0-4A39-A172-7A0DE3F4DA5E}" destId="{35B473F4-036B-4956-BEE2-3586E0086095}" srcOrd="2" destOrd="0" presId="urn:microsoft.com/office/officeart/2005/8/layout/default"/>
    <dgm:cxn modelId="{3E00A89C-8952-43D2-9D4B-7762B3296031}" type="presParOf" srcId="{B985ABE0-3CB0-4A39-A172-7A0DE3F4DA5E}" destId="{F6ADD226-1A24-4539-AF09-1BDDDD2CE78D}" srcOrd="3" destOrd="0" presId="urn:microsoft.com/office/officeart/2005/8/layout/default"/>
    <dgm:cxn modelId="{E1DD442F-5BC4-4D5E-A10A-1EFFB926A9B3}" type="presParOf" srcId="{B985ABE0-3CB0-4A39-A172-7A0DE3F4DA5E}" destId="{080823BB-93D1-4E2E-84DB-607F458A3C46}" srcOrd="4" destOrd="0" presId="urn:microsoft.com/office/officeart/2005/8/layout/default"/>
    <dgm:cxn modelId="{C73424E8-6241-4ACB-8560-B9BDDC81066D}" type="presParOf" srcId="{B985ABE0-3CB0-4A39-A172-7A0DE3F4DA5E}" destId="{A8482F20-34D7-414A-A013-6D4591E74C28}" srcOrd="5" destOrd="0" presId="urn:microsoft.com/office/officeart/2005/8/layout/default"/>
    <dgm:cxn modelId="{2FF987E1-B0BA-4DCD-A06C-977A94708D7E}" type="presParOf" srcId="{B985ABE0-3CB0-4A39-A172-7A0DE3F4DA5E}" destId="{D30EAA81-B13B-459E-AC2C-4876DCD0560A}" srcOrd="6" destOrd="0" presId="urn:microsoft.com/office/officeart/2005/8/layout/default"/>
    <dgm:cxn modelId="{E321ABC3-2689-4E2F-9D92-CD63970A02E7}" type="presParOf" srcId="{B985ABE0-3CB0-4A39-A172-7A0DE3F4DA5E}" destId="{FF5130FE-E195-4685-953B-D74D4469332C}" srcOrd="7" destOrd="0" presId="urn:microsoft.com/office/officeart/2005/8/layout/default"/>
    <dgm:cxn modelId="{247EDFDD-415E-497E-8995-407E161BB340}" type="presParOf" srcId="{B985ABE0-3CB0-4A39-A172-7A0DE3F4DA5E}" destId="{8660E77A-1FC3-47B6-8693-5EC577E32ACC}" srcOrd="8" destOrd="0" presId="urn:microsoft.com/office/officeart/2005/8/layout/default"/>
    <dgm:cxn modelId="{959D6F6C-3C11-4452-AD6E-EAE100A67EA2}" type="presParOf" srcId="{B985ABE0-3CB0-4A39-A172-7A0DE3F4DA5E}" destId="{F6A7E021-5346-47F6-85CC-F82FCB2F3242}" srcOrd="9" destOrd="0" presId="urn:microsoft.com/office/officeart/2005/8/layout/default"/>
    <dgm:cxn modelId="{A1279B59-7787-488A-B14F-D8C60ACBF124}" type="presParOf" srcId="{B985ABE0-3CB0-4A39-A172-7A0DE3F4DA5E}" destId="{878B2D7F-6450-4792-BD78-C163256EB464}" srcOrd="10" destOrd="0" presId="urn:microsoft.com/office/officeart/2005/8/layout/default"/>
    <dgm:cxn modelId="{E3C5010E-4A50-4B9C-B487-7960FDA2169D}" type="presParOf" srcId="{B985ABE0-3CB0-4A39-A172-7A0DE3F4DA5E}" destId="{F34874DE-EF3A-43B9-ABA1-409F3074546B}" srcOrd="11" destOrd="0" presId="urn:microsoft.com/office/officeart/2005/8/layout/default"/>
    <dgm:cxn modelId="{22EA57E2-6D6A-4A7A-9C44-206FE0A3697D}" type="presParOf" srcId="{B985ABE0-3CB0-4A39-A172-7A0DE3F4DA5E}" destId="{748A4B06-0855-43C2-B70F-A385EFC6EF88}" srcOrd="12" destOrd="0" presId="urn:microsoft.com/office/officeart/2005/8/layout/default"/>
    <dgm:cxn modelId="{2C4412C9-44B1-4212-B5C0-E5D30CB3DC7F}" type="presParOf" srcId="{B985ABE0-3CB0-4A39-A172-7A0DE3F4DA5E}" destId="{F3D7EF0A-D6FC-4B3A-BDDB-F689DD74DB71}" srcOrd="13" destOrd="0" presId="urn:microsoft.com/office/officeart/2005/8/layout/default"/>
    <dgm:cxn modelId="{8C9F0819-D91C-4411-A0DD-30B1D9651BEA}" type="presParOf" srcId="{B985ABE0-3CB0-4A39-A172-7A0DE3F4DA5E}" destId="{47BF7B91-B976-452B-A409-7A387CCB481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F8D6AE-A37E-4984-A868-7B18054F624B}" type="doc">
      <dgm:prSet loTypeId="urn:microsoft.com/office/officeart/2005/8/layout/default" loCatId="list" qsTypeId="urn:microsoft.com/office/officeart/2005/8/quickstyle/3d3" qsCatId="3D" csTypeId="urn:microsoft.com/office/officeart/2005/8/colors/colorful5" csCatId="colorful" phldr="1"/>
      <dgm:spPr/>
      <dgm:t>
        <a:bodyPr/>
        <a:lstStyle/>
        <a:p>
          <a:endParaRPr lang="es-ES"/>
        </a:p>
      </dgm:t>
    </dgm:pt>
    <dgm:pt modelId="{FE830BA1-DF02-46C1-87AF-C90C8337B18D}">
      <dgm:prSet phldrT="[Texto]" custT="1"/>
      <dgm:spPr>
        <a:solidFill>
          <a:srgbClr val="00B0F0"/>
        </a:solidFill>
      </dgm:spPr>
      <dgm:t>
        <a:bodyPr/>
        <a:lstStyle/>
        <a:p>
          <a:pPr algn="ctr"/>
          <a:r>
            <a:rPr lang="es-ES_tradnl"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Reporte 1 “Relación de documentos de Contraloría Social</a:t>
          </a:r>
          <a:endParaRPr lang="es-MX"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a:p>
          <a:pPr algn="ctr"/>
          <a:r>
            <a:rPr lang="es-ES_tradnl"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validados en el sistema SICS”.</a:t>
          </a:r>
          <a:endParaRPr lang="es-ES"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dgm:t>
    </dgm:pt>
    <dgm:pt modelId="{145AD7B2-8A0A-4EFC-A42A-6D38A47488FB}" type="parTrans" cxnId="{281FDE8E-3196-4869-947D-B88EEBF6535B}">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8B828567-ECA7-4097-8930-C217AFD239CA}" type="sibTrans" cxnId="{281FDE8E-3196-4869-947D-B88EEBF6535B}">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14BB4AC6-1944-4C71-8FCB-8C8F12D59A0F}">
      <dgm:prSet phldrT="[Texto]" custT="1"/>
      <dgm:spPr>
        <a:solidFill>
          <a:srgbClr val="92D050"/>
        </a:solidFill>
      </dgm:spPr>
      <dgm:t>
        <a:bodyPr/>
        <a:lstStyle/>
        <a:p>
          <a:pPr algn="ctr"/>
          <a:r>
            <a:rPr lang="es-ES_tradnl"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Reporte 2 “Relación de documentos de Contraloría</a:t>
          </a:r>
          <a:endParaRPr lang="es-MX"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a:p>
          <a:pPr algn="ctr"/>
          <a:r>
            <a:rPr lang="es-ES_tradnl"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Social en la página electrónica de la UT o UP”.</a:t>
          </a:r>
          <a:endParaRPr lang="es-ES" sz="2400" b="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dgm:t>
    </dgm:pt>
    <dgm:pt modelId="{A2258688-17F4-42FE-9D7F-AF7E34477873}" type="parTrans" cxnId="{F716BA56-017A-4A6C-A17F-B2F77507D04C}">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B11DF026-E645-4F9F-A578-9AC34992ED31}" type="sibTrans" cxnId="{F716BA56-017A-4A6C-A17F-B2F77507D04C}">
      <dgm:prSet/>
      <dgm:spPr/>
      <dgm:t>
        <a:bodyPr/>
        <a:lstStyle/>
        <a:p>
          <a:pPr algn="ctr"/>
          <a:endParaRPr lang="es-ES" b="0" cap="none" spc="0">
            <a:ln w="0"/>
            <a:solidFill>
              <a:schemeClr val="tx1"/>
            </a:solidFill>
            <a:effectLst>
              <a:outerShdw blurRad="38100" dist="19050" dir="2700000" algn="tl" rotWithShape="0">
                <a:schemeClr val="dk1">
                  <a:alpha val="40000"/>
                </a:schemeClr>
              </a:outerShdw>
            </a:effectLst>
          </a:endParaRPr>
        </a:p>
      </dgm:t>
    </dgm:pt>
    <dgm:pt modelId="{B985ABE0-3CB0-4A39-A172-7A0DE3F4DA5E}" type="pres">
      <dgm:prSet presAssocID="{53F8D6AE-A37E-4984-A868-7B18054F624B}" presName="diagram" presStyleCnt="0">
        <dgm:presLayoutVars>
          <dgm:dir/>
          <dgm:resizeHandles val="exact"/>
        </dgm:presLayoutVars>
      </dgm:prSet>
      <dgm:spPr/>
    </dgm:pt>
    <dgm:pt modelId="{966A5B65-23A5-4B8C-829F-86B88213FD88}" type="pres">
      <dgm:prSet presAssocID="{FE830BA1-DF02-46C1-87AF-C90C8337B18D}" presName="node" presStyleLbl="node1" presStyleIdx="0" presStyleCnt="2" custLinFactNeighborX="-38187" custLinFactNeighborY="4291">
        <dgm:presLayoutVars>
          <dgm:bulletEnabled val="1"/>
        </dgm:presLayoutVars>
      </dgm:prSet>
      <dgm:spPr/>
    </dgm:pt>
    <dgm:pt modelId="{C2B0A8D3-5B34-46F1-AD35-3B36270F140C}" type="pres">
      <dgm:prSet presAssocID="{8B828567-ECA7-4097-8930-C217AFD239CA}" presName="sibTrans" presStyleCnt="0"/>
      <dgm:spPr/>
    </dgm:pt>
    <dgm:pt modelId="{35B473F4-036B-4956-BEE2-3586E0086095}" type="pres">
      <dgm:prSet presAssocID="{14BB4AC6-1944-4C71-8FCB-8C8F12D59A0F}" presName="node" presStyleLbl="node1" presStyleIdx="1" presStyleCnt="2" custLinFactNeighborX="40400" custLinFactNeighborY="3104">
        <dgm:presLayoutVars>
          <dgm:bulletEnabled val="1"/>
        </dgm:presLayoutVars>
      </dgm:prSet>
      <dgm:spPr/>
    </dgm:pt>
  </dgm:ptLst>
  <dgm:cxnLst>
    <dgm:cxn modelId="{44A5DC21-C795-4D81-AF2B-AAE99FCD0F3B}" type="presOf" srcId="{53F8D6AE-A37E-4984-A868-7B18054F624B}" destId="{B985ABE0-3CB0-4A39-A172-7A0DE3F4DA5E}" srcOrd="0" destOrd="0" presId="urn:microsoft.com/office/officeart/2005/8/layout/default"/>
    <dgm:cxn modelId="{F3636741-CE67-4C02-8742-837C0D0F5A96}" type="presOf" srcId="{14BB4AC6-1944-4C71-8FCB-8C8F12D59A0F}" destId="{35B473F4-036B-4956-BEE2-3586E0086095}" srcOrd="0" destOrd="0" presId="urn:microsoft.com/office/officeart/2005/8/layout/default"/>
    <dgm:cxn modelId="{F716BA56-017A-4A6C-A17F-B2F77507D04C}" srcId="{53F8D6AE-A37E-4984-A868-7B18054F624B}" destId="{14BB4AC6-1944-4C71-8FCB-8C8F12D59A0F}" srcOrd="1" destOrd="0" parTransId="{A2258688-17F4-42FE-9D7F-AF7E34477873}" sibTransId="{B11DF026-E645-4F9F-A578-9AC34992ED31}"/>
    <dgm:cxn modelId="{281FDE8E-3196-4869-947D-B88EEBF6535B}" srcId="{53F8D6AE-A37E-4984-A868-7B18054F624B}" destId="{FE830BA1-DF02-46C1-87AF-C90C8337B18D}" srcOrd="0" destOrd="0" parTransId="{145AD7B2-8A0A-4EFC-A42A-6D38A47488FB}" sibTransId="{8B828567-ECA7-4097-8930-C217AFD239CA}"/>
    <dgm:cxn modelId="{7A28CE9B-7E3E-4494-83D6-D178989574DD}" type="presOf" srcId="{FE830BA1-DF02-46C1-87AF-C90C8337B18D}" destId="{966A5B65-23A5-4B8C-829F-86B88213FD88}" srcOrd="0" destOrd="0" presId="urn:microsoft.com/office/officeart/2005/8/layout/default"/>
    <dgm:cxn modelId="{E75B7F7A-87E0-4EE9-93BD-4A72BDD73AB1}" type="presParOf" srcId="{B985ABE0-3CB0-4A39-A172-7A0DE3F4DA5E}" destId="{966A5B65-23A5-4B8C-829F-86B88213FD88}" srcOrd="0" destOrd="0" presId="urn:microsoft.com/office/officeart/2005/8/layout/default"/>
    <dgm:cxn modelId="{E275E7C4-EBDF-4D1F-8983-A1A5E258468F}" type="presParOf" srcId="{B985ABE0-3CB0-4A39-A172-7A0DE3F4DA5E}" destId="{C2B0A8D3-5B34-46F1-AD35-3B36270F140C}" srcOrd="1" destOrd="0" presId="urn:microsoft.com/office/officeart/2005/8/layout/default"/>
    <dgm:cxn modelId="{521C27B2-4699-448C-9FDB-62C0FF2FD44E}" type="presParOf" srcId="{B985ABE0-3CB0-4A39-A172-7A0DE3F4DA5E}" destId="{35B473F4-036B-4956-BEE2-3586E008609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A5B65-23A5-4B8C-829F-86B88213FD88}">
      <dsp:nvSpPr>
        <dsp:cNvPr id="0" name=""/>
        <dsp:cNvSpPr/>
      </dsp:nvSpPr>
      <dsp:spPr>
        <a:xfrm>
          <a:off x="2469041" y="321065"/>
          <a:ext cx="2273497" cy="1407149"/>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cap="none" spc="0" dirty="0">
              <a:ln w="0"/>
              <a:effectLst>
                <a:outerShdw blurRad="38100" dist="19050" dir="2700000" algn="tl" rotWithShape="0">
                  <a:schemeClr val="dk1">
                    <a:alpha val="40000"/>
                  </a:schemeClr>
                </a:outerShdw>
              </a:effectLst>
            </a:rPr>
            <a:t>Anexo 2</a:t>
          </a:r>
        </a:p>
        <a:p>
          <a:pPr marL="0" lvl="0" indent="0" algn="ctr" defTabSz="800100">
            <a:lnSpc>
              <a:spcPct val="90000"/>
            </a:lnSpc>
            <a:spcBef>
              <a:spcPct val="0"/>
            </a:spcBef>
            <a:spcAft>
              <a:spcPct val="35000"/>
            </a:spcAft>
            <a:buNone/>
          </a:pPr>
          <a:r>
            <a:rPr lang="es-ES" sz="1800" b="1" kern="1200" cap="none" spc="0" dirty="0">
              <a:ln w="0"/>
              <a:effectLst>
                <a:outerShdw blurRad="38100" dist="19050" dir="2700000" algn="tl" rotWithShape="0">
                  <a:schemeClr val="dk1">
                    <a:alpha val="40000"/>
                  </a:schemeClr>
                </a:outerShdw>
              </a:effectLst>
            </a:rPr>
            <a:t>Minuta de Reunión</a:t>
          </a:r>
        </a:p>
      </dsp:txBody>
      <dsp:txXfrm>
        <a:off x="2469041" y="321065"/>
        <a:ext cx="2273497" cy="1407149"/>
      </dsp:txXfrm>
    </dsp:sp>
    <dsp:sp modelId="{35B473F4-036B-4956-BEE2-3586E0086095}">
      <dsp:nvSpPr>
        <dsp:cNvPr id="0" name=""/>
        <dsp:cNvSpPr/>
      </dsp:nvSpPr>
      <dsp:spPr>
        <a:xfrm>
          <a:off x="4827521" y="310302"/>
          <a:ext cx="2273497" cy="136718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Anexo 3</a:t>
          </a:r>
        </a:p>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Acta del Registro del Comité de CS  </a:t>
          </a:r>
          <a:endParaRPr lang="es-ES" sz="1800" b="1" kern="1200" cap="none" spc="0" dirty="0">
            <a:ln w="0"/>
            <a:effectLst>
              <a:outerShdw blurRad="38100" dist="19050" dir="2700000" algn="tl" rotWithShape="0">
                <a:schemeClr val="dk1">
                  <a:alpha val="40000"/>
                </a:schemeClr>
              </a:outerShdw>
            </a:effectLst>
          </a:endParaRPr>
        </a:p>
      </dsp:txBody>
      <dsp:txXfrm>
        <a:off x="4827521" y="310302"/>
        <a:ext cx="2273497" cy="1367181"/>
      </dsp:txXfrm>
    </dsp:sp>
    <dsp:sp modelId="{080823BB-93D1-4E2E-84DB-607F458A3C46}">
      <dsp:nvSpPr>
        <dsp:cNvPr id="0" name=""/>
        <dsp:cNvSpPr/>
      </dsp:nvSpPr>
      <dsp:spPr>
        <a:xfrm>
          <a:off x="53177" y="1923922"/>
          <a:ext cx="2273497" cy="136409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Anexo 4 </a:t>
          </a:r>
        </a:p>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Acta de Sustitución de un integrante del Comité de CS</a:t>
          </a:r>
          <a:endParaRPr lang="es-ES" sz="1800" b="1" kern="1200" cap="none" spc="0" dirty="0">
            <a:ln w="0"/>
            <a:effectLst>
              <a:outerShdw blurRad="38100" dist="19050" dir="2700000" algn="tl" rotWithShape="0">
                <a:schemeClr val="dk1">
                  <a:alpha val="40000"/>
                </a:schemeClr>
              </a:outerShdw>
            </a:effectLst>
          </a:endParaRPr>
        </a:p>
      </dsp:txBody>
      <dsp:txXfrm>
        <a:off x="53177" y="1923922"/>
        <a:ext cx="2273497" cy="1364098"/>
      </dsp:txXfrm>
    </dsp:sp>
    <dsp:sp modelId="{D30EAA81-B13B-459E-AC2C-4876DCD0560A}">
      <dsp:nvSpPr>
        <dsp:cNvPr id="0" name=""/>
        <dsp:cNvSpPr/>
      </dsp:nvSpPr>
      <dsp:spPr>
        <a:xfrm>
          <a:off x="2474406" y="1934011"/>
          <a:ext cx="2273497" cy="1364098"/>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Anexo 5 </a:t>
          </a:r>
        </a:p>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Solicitud de Información</a:t>
          </a:r>
          <a:endParaRPr lang="es-ES" sz="1800" b="1" kern="1200" cap="none" spc="0" dirty="0">
            <a:ln w="0"/>
            <a:effectLst>
              <a:outerShdw blurRad="38100" dist="19050" dir="2700000" algn="tl" rotWithShape="0">
                <a:schemeClr val="dk1">
                  <a:alpha val="40000"/>
                </a:schemeClr>
              </a:outerShdw>
            </a:effectLst>
          </a:endParaRPr>
        </a:p>
      </dsp:txBody>
      <dsp:txXfrm>
        <a:off x="2474406" y="1934011"/>
        <a:ext cx="2273497" cy="1364098"/>
      </dsp:txXfrm>
    </dsp:sp>
    <dsp:sp modelId="{8660E77A-1FC3-47B6-8693-5EC577E32ACC}">
      <dsp:nvSpPr>
        <dsp:cNvPr id="0" name=""/>
        <dsp:cNvSpPr/>
      </dsp:nvSpPr>
      <dsp:spPr>
        <a:xfrm>
          <a:off x="4827521" y="1918543"/>
          <a:ext cx="2273497" cy="1364098"/>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Anexo 6 </a:t>
          </a:r>
        </a:p>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Informe del Comité de Contraloría Social</a:t>
          </a:r>
          <a:r>
            <a:rPr lang="es-ES" sz="1800" b="0" kern="1200" cap="none" spc="0">
              <a:ln w="0"/>
              <a:effectLst>
                <a:outerShdw blurRad="38100" dist="19050" dir="2700000" algn="tl" rotWithShape="0">
                  <a:schemeClr val="dk1">
                    <a:alpha val="40000"/>
                  </a:schemeClr>
                </a:outerShdw>
              </a:effectLst>
            </a:rPr>
            <a:t> </a:t>
          </a:r>
          <a:endParaRPr lang="es-ES" sz="1800" b="0" kern="1200" cap="none" spc="0" dirty="0">
            <a:ln w="0"/>
            <a:effectLst>
              <a:outerShdw blurRad="38100" dist="19050" dir="2700000" algn="tl" rotWithShape="0">
                <a:schemeClr val="dk1">
                  <a:alpha val="40000"/>
                </a:schemeClr>
              </a:outerShdw>
            </a:effectLst>
          </a:endParaRPr>
        </a:p>
      </dsp:txBody>
      <dsp:txXfrm>
        <a:off x="4827521" y="1918543"/>
        <a:ext cx="2273497" cy="1364098"/>
      </dsp:txXfrm>
    </dsp:sp>
    <dsp:sp modelId="{878B2D7F-6450-4792-BD78-C163256EB464}">
      <dsp:nvSpPr>
        <dsp:cNvPr id="0" name=""/>
        <dsp:cNvSpPr/>
      </dsp:nvSpPr>
      <dsp:spPr>
        <a:xfrm>
          <a:off x="66840" y="344250"/>
          <a:ext cx="2273497" cy="1364098"/>
        </a:xfrm>
        <a:prstGeom prst="rect">
          <a:avLst/>
        </a:prstGeom>
        <a:solidFill>
          <a:srgbClr val="00B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Anexo 1 </a:t>
          </a:r>
        </a:p>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PITCS</a:t>
          </a:r>
        </a:p>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Programa Institucional de CS</a:t>
          </a:r>
          <a:endParaRPr lang="es-ES" sz="1800" b="1" kern="1200" cap="none" spc="0" dirty="0">
            <a:ln w="0"/>
            <a:effectLst>
              <a:outerShdw blurRad="38100" dist="19050" dir="2700000" algn="tl" rotWithShape="0">
                <a:schemeClr val="dk1">
                  <a:alpha val="40000"/>
                </a:schemeClr>
              </a:outerShdw>
            </a:effectLst>
          </a:endParaRPr>
        </a:p>
      </dsp:txBody>
      <dsp:txXfrm>
        <a:off x="66840" y="344250"/>
        <a:ext cx="2273497" cy="1364098"/>
      </dsp:txXfrm>
    </dsp:sp>
    <dsp:sp modelId="{748A4B06-0855-43C2-B70F-A385EFC6EF88}">
      <dsp:nvSpPr>
        <dsp:cNvPr id="0" name=""/>
        <dsp:cNvSpPr/>
      </dsp:nvSpPr>
      <dsp:spPr>
        <a:xfrm>
          <a:off x="1250423" y="3563313"/>
          <a:ext cx="2273497" cy="1364098"/>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Anexo 7                   Cédula de Quejas y Denuncias </a:t>
          </a:r>
          <a:endParaRPr lang="es-ES" sz="1800" b="1" kern="1200" cap="none" spc="0" dirty="0">
            <a:ln w="0"/>
            <a:effectLst>
              <a:outerShdw blurRad="38100" dist="19050" dir="2700000" algn="tl" rotWithShape="0">
                <a:schemeClr val="dk1">
                  <a:alpha val="40000"/>
                </a:schemeClr>
              </a:outerShdw>
            </a:effectLst>
          </a:endParaRPr>
        </a:p>
      </dsp:txBody>
      <dsp:txXfrm>
        <a:off x="1250423" y="3563313"/>
        <a:ext cx="2273497" cy="1364098"/>
      </dsp:txXfrm>
    </dsp:sp>
    <dsp:sp modelId="{47BF7B91-B976-452B-A409-7A387CCB4817}">
      <dsp:nvSpPr>
        <dsp:cNvPr id="0" name=""/>
        <dsp:cNvSpPr/>
      </dsp:nvSpPr>
      <dsp:spPr>
        <a:xfrm>
          <a:off x="3751270" y="3563313"/>
          <a:ext cx="2273497" cy="1364098"/>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cap="none" spc="0">
              <a:ln w="0"/>
              <a:effectLst>
                <a:outerShdw blurRad="38100" dist="19050" dir="2700000" algn="tl" rotWithShape="0">
                  <a:schemeClr val="dk1">
                    <a:alpha val="40000"/>
                  </a:schemeClr>
                </a:outerShdw>
              </a:effectLst>
            </a:rPr>
            <a:t>Anexo 8                       Control de Quejas y Denuncias</a:t>
          </a:r>
          <a:endParaRPr lang="es-ES" sz="1800" b="0" kern="1200" cap="none" spc="0" dirty="0">
            <a:ln w="0"/>
            <a:effectLst>
              <a:outerShdw blurRad="38100" dist="19050" dir="2700000" algn="tl" rotWithShape="0">
                <a:schemeClr val="dk1">
                  <a:alpha val="40000"/>
                </a:schemeClr>
              </a:outerShdw>
            </a:effectLst>
          </a:endParaRPr>
        </a:p>
      </dsp:txBody>
      <dsp:txXfrm>
        <a:off x="3751270" y="3563313"/>
        <a:ext cx="2273497" cy="1364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A5B65-23A5-4B8C-829F-86B88213FD88}">
      <dsp:nvSpPr>
        <dsp:cNvPr id="0" name=""/>
        <dsp:cNvSpPr/>
      </dsp:nvSpPr>
      <dsp:spPr>
        <a:xfrm>
          <a:off x="123004" y="100090"/>
          <a:ext cx="3794591" cy="2276755"/>
        </a:xfrm>
        <a:prstGeom prst="rect">
          <a:avLst/>
        </a:prstGeom>
        <a:solidFill>
          <a:srgbClr val="00B0F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_tradnl"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Reporte 1 “Relación de documentos de Contraloría Social</a:t>
          </a:r>
          <a:endParaRPr lang="es-MX"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a:p>
          <a:pPr marL="0" lvl="0" indent="0" algn="ctr" defTabSz="1066800">
            <a:lnSpc>
              <a:spcPct val="90000"/>
            </a:lnSpc>
            <a:spcBef>
              <a:spcPct val="0"/>
            </a:spcBef>
            <a:spcAft>
              <a:spcPct val="35000"/>
            </a:spcAft>
            <a:buNone/>
          </a:pPr>
          <a:r>
            <a:rPr lang="es-ES_tradnl"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validados en el sistema SICS”.</a:t>
          </a:r>
          <a:endParaRPr lang="es-ES"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dsp:txBody>
      <dsp:txXfrm>
        <a:off x="123004" y="100090"/>
        <a:ext cx="3794591" cy="2276755"/>
      </dsp:txXfrm>
    </dsp:sp>
    <dsp:sp modelId="{35B473F4-036B-4956-BEE2-3586E0086095}">
      <dsp:nvSpPr>
        <dsp:cNvPr id="0" name=""/>
        <dsp:cNvSpPr/>
      </dsp:nvSpPr>
      <dsp:spPr>
        <a:xfrm>
          <a:off x="3105060" y="2661004"/>
          <a:ext cx="3794591" cy="2276755"/>
        </a:xfrm>
        <a:prstGeom prst="rect">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_tradnl"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Reporte 2 “Relación de documentos de Contraloría</a:t>
          </a:r>
          <a:endParaRPr lang="es-MX"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a:p>
          <a:pPr marL="0" lvl="0" indent="0" algn="ctr" defTabSz="1066800">
            <a:lnSpc>
              <a:spcPct val="90000"/>
            </a:lnSpc>
            <a:spcBef>
              <a:spcPct val="0"/>
            </a:spcBef>
            <a:spcAft>
              <a:spcPct val="35000"/>
            </a:spcAft>
            <a:buNone/>
          </a:pPr>
          <a:r>
            <a:rPr lang="es-ES_tradnl"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rPr>
            <a:t>Social en la página electrónica de la UT o UP”.</a:t>
          </a:r>
          <a:endParaRPr lang="es-ES" sz="2400" b="0" kern="1200" cap="none" spc="0" dirty="0">
            <a:ln w="0"/>
            <a:solidFill>
              <a:schemeClr val="tx1"/>
            </a:solidFill>
            <a:effectLst>
              <a:outerShdw blurRad="38100" dist="19050" dir="2700000" algn="tl" rotWithShape="0">
                <a:schemeClr val="dk1">
                  <a:alpha val="40000"/>
                </a:schemeClr>
              </a:outerShdw>
            </a:effectLst>
            <a:latin typeface="Montserrat SemiBold" panose="020B0604020202020204"/>
          </a:endParaRPr>
        </a:p>
      </dsp:txBody>
      <dsp:txXfrm>
        <a:off x="3105060" y="2661004"/>
        <a:ext cx="3794591" cy="22767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D200B3F0-A9BC-48CE-8EB6-ECE965069900}" type="datetimeFigureOut">
              <a:rPr lang="en-US" smtClean="0"/>
              <a:pPr/>
              <a:t>10/4/2023</a:t>
            </a:fld>
            <a:endParaRPr lang="en-US" dirty="0"/>
          </a:p>
        </p:txBody>
      </p:sp>
      <p:sp>
        <p:nvSpPr>
          <p:cNvPr id="5" name="Marcador de pie de página 4"/>
          <p:cNvSpPr>
            <a:spLocks noGrp="1"/>
          </p:cNvSpPr>
          <p:nvPr>
            <p:ph type="ftr" sz="quarter" idx="11"/>
          </p:nvPr>
        </p:nvSpPr>
        <p:spPr/>
        <p:txBody>
          <a:bodyPr/>
          <a:lstStyle/>
          <a:p>
            <a:r>
              <a:rPr lang="en-US"/>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660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54D2318-CE40-42F6-962A-4C6D6CF697DB}" type="datetimeFigureOut">
              <a:rPr lang="en-US" smtClean="0"/>
              <a:t>10/4/2023</a:t>
            </a:fld>
            <a:endParaRPr lang="en-US" dirty="0"/>
          </a:p>
        </p:txBody>
      </p:sp>
      <p:sp>
        <p:nvSpPr>
          <p:cNvPr id="5" name="Marcador de pie de página 4"/>
          <p:cNvSpPr>
            <a:spLocks noGrp="1"/>
          </p:cNvSpPr>
          <p:nvPr>
            <p:ph type="ftr" sz="quarter" idx="11"/>
          </p:nvPr>
        </p:nvSpPr>
        <p:spPr/>
        <p:txBody>
          <a:bodyPr/>
          <a:lstStyle/>
          <a:p>
            <a:r>
              <a:rPr lang="en-US"/>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3036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C476AC1-EB7F-4BEF-90D9-5764B50DAF8A}" type="datetimeFigureOut">
              <a:rPr lang="en-US" smtClean="0"/>
              <a:t>10/4/2023</a:t>
            </a:fld>
            <a:endParaRPr lang="en-US" dirty="0"/>
          </a:p>
        </p:txBody>
      </p:sp>
      <p:sp>
        <p:nvSpPr>
          <p:cNvPr id="5" name="Marcador de pie de página 4"/>
          <p:cNvSpPr>
            <a:spLocks noGrp="1"/>
          </p:cNvSpPr>
          <p:nvPr>
            <p:ph type="ftr" sz="quarter" idx="11"/>
          </p:nvPr>
        </p:nvSpPr>
        <p:spPr/>
        <p:txBody>
          <a:bodyPr/>
          <a:lstStyle/>
          <a:p>
            <a:r>
              <a:rPr lang="en-US"/>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975278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04/10/2023</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6" y="2854446"/>
            <a:ext cx="10126721" cy="561931"/>
          </a:xfrm>
          <a:prstGeom prst="rect">
            <a:avLst/>
          </a:prstGeom>
        </p:spPr>
        <p:txBody>
          <a:bodyPr>
            <a:normAutofit/>
          </a:bodyPr>
          <a:lstStyle>
            <a:lvl1pPr marL="0" indent="0" algn="ctr">
              <a:buNone/>
              <a:defRPr sz="4000">
                <a:solidFill>
                  <a:schemeClr val="tx1">
                    <a:lumMod val="65000"/>
                    <a:lumOff val="35000"/>
                  </a:schemeClr>
                </a:solidFill>
                <a:latin typeface="Montserrat SemiBold" panose="00000700000000000000" pitchFamily="2" charset="0"/>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29679F33-61C9-2945-B5BA-0DBAD352B110}"/>
              </a:ext>
            </a:extLst>
          </p:cNvPr>
          <p:cNvSpPr>
            <a:spLocks noGrp="1"/>
          </p:cNvSpPr>
          <p:nvPr>
            <p:ph type="body" sz="quarter" idx="14" hasCustomPrompt="1"/>
          </p:nvPr>
        </p:nvSpPr>
        <p:spPr>
          <a:xfrm>
            <a:off x="2592136" y="3898145"/>
            <a:ext cx="7119240" cy="658812"/>
          </a:xfrm>
          <a:prstGeom prst="rect">
            <a:avLst/>
          </a:prstGeom>
        </p:spPr>
        <p:txBody>
          <a:bodyPr>
            <a:noAutofit/>
          </a:bodyPr>
          <a:lstStyle>
            <a:lvl1pPr marL="0" indent="0" algn="ctr">
              <a:buNone/>
              <a:defRPr sz="2800">
                <a:solidFill>
                  <a:schemeClr val="tx1">
                    <a:lumMod val="65000"/>
                    <a:lumOff val="35000"/>
                  </a:schemeClr>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25095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04/10/2023</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7609FFF5-262F-BE4B-9727-825EDD3DA84A}"/>
              </a:ext>
            </a:extLst>
          </p:cNvPr>
          <p:cNvSpPr>
            <a:spLocks noGrp="1"/>
          </p:cNvSpPr>
          <p:nvPr>
            <p:ph type="title" hasCustomPrompt="1"/>
          </p:nvPr>
        </p:nvSpPr>
        <p:spPr>
          <a:xfrm>
            <a:off x="363220" y="2013745"/>
            <a:ext cx="11465560" cy="1325563"/>
          </a:xfrm>
          <a:prstGeom prst="rect">
            <a:avLst/>
          </a:prstGeom>
          <a:noFill/>
        </p:spPr>
        <p:txBody>
          <a:bodyPr/>
          <a:lstStyle>
            <a:lvl1pPr algn="ctr">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8" name="Marcador de contenido 2">
            <a:extLst>
              <a:ext uri="{FF2B5EF4-FFF2-40B4-BE49-F238E27FC236}">
                <a16:creationId xmlns:a16="http://schemas.microsoft.com/office/drawing/2014/main" id="{37BDC73D-88AC-3D46-B0FC-8933DC5B58A9}"/>
              </a:ext>
            </a:extLst>
          </p:cNvPr>
          <p:cNvSpPr>
            <a:spLocks noGrp="1"/>
          </p:cNvSpPr>
          <p:nvPr>
            <p:ph idx="1" hasCustomPrompt="1"/>
          </p:nvPr>
        </p:nvSpPr>
        <p:spPr>
          <a:xfrm>
            <a:off x="363220" y="3518693"/>
            <a:ext cx="11465560" cy="1137921"/>
          </a:xfrm>
          <a:prstGeom prst="rect">
            <a:avLst/>
          </a:prstGeom>
        </p:spPr>
        <p:txBody>
          <a:bodyPr>
            <a:normAutofit/>
          </a:bodyPr>
          <a:lstStyle>
            <a:lvl1pPr marL="0" indent="0" algn="ctr">
              <a:buNone/>
              <a:defRPr sz="2400" b="0" i="0">
                <a:solidFill>
                  <a:schemeClr val="bg1"/>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1812977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8251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822597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24507B7-F2DC-4B2C-B14D-58A9766807A2}"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143481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03772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solidFill>
                  <a:prstClr val="white">
                    <a:tint val="75000"/>
                  </a:prstClr>
                </a:solidFill>
              </a:rPr>
              <a:pPr/>
              <a:t>10/4/2023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156736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solidFill>
                  <a:prstClr val="white">
                    <a:tint val="75000"/>
                  </a:prstClr>
                </a:solidFill>
              </a:rPr>
              <a:pPr/>
              <a:t>10/4/2023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14210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B20712A-F861-4AB0-A754-4F5A2033CD4B}" type="datetimeFigureOut">
              <a:rPr lang="en-US" smtClean="0"/>
              <a:t>10/4/2023</a:t>
            </a:fld>
            <a:endParaRPr lang="en-US" dirty="0"/>
          </a:p>
        </p:txBody>
      </p:sp>
      <p:sp>
        <p:nvSpPr>
          <p:cNvPr id="5" name="Marcador de pie de página 4"/>
          <p:cNvSpPr>
            <a:spLocks noGrp="1"/>
          </p:cNvSpPr>
          <p:nvPr>
            <p:ph type="ftr" sz="quarter" idx="11"/>
          </p:nvPr>
        </p:nvSpPr>
        <p:spPr/>
        <p:txBody>
          <a:bodyPr/>
          <a:lstStyle/>
          <a:p>
            <a:r>
              <a:rPr lang="en-US"/>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4856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solidFill>
                  <a:prstClr val="white">
                    <a:tint val="75000"/>
                  </a:prstClr>
                </a:solidFill>
              </a:rPr>
              <a:pPr/>
              <a:t>10/4/2023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189196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8CF2683-E6E7-4CC3-9EEE-7854DD4F3545}"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033622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E120F81-B39D-4CBB-8BF3-5D6E395D0F72}"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06616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344955010"/>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054035921"/>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385609432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96335834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92653481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07107069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584366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24507B7-F2DC-4B2C-B14D-58A9766807A2}" type="datetimeFigureOut">
              <a:rPr lang="en-US" smtClean="0"/>
              <a:t>10/4/2023</a:t>
            </a:fld>
            <a:endParaRPr lang="en-US" dirty="0"/>
          </a:p>
        </p:txBody>
      </p:sp>
      <p:sp>
        <p:nvSpPr>
          <p:cNvPr id="5" name="Marcador de pie de página 4"/>
          <p:cNvSpPr>
            <a:spLocks noGrp="1"/>
          </p:cNvSpPr>
          <p:nvPr>
            <p:ph type="ftr" sz="quarter" idx="11"/>
          </p:nvPr>
        </p:nvSpPr>
        <p:spPr/>
        <p:txBody>
          <a:bodyPr/>
          <a:lstStyle/>
          <a:p>
            <a:r>
              <a:rPr lang="en-US"/>
              <a:t>
              </a:t>
            </a:r>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86143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900821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solidFill>
                  <a:prstClr val="white">
                    <a:tint val="75000"/>
                  </a:prstClr>
                </a:solidFill>
              </a:rPr>
              <a:pPr/>
              <a:t>04/10/2023</a:t>
            </a:fld>
            <a:endParaRPr lang="es-MX">
              <a:solidFill>
                <a:prstClr val="white">
                  <a:tint val="75000"/>
                </a:prstClr>
              </a:solidFill>
            </a:endParaRPr>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solidFill>
                <a:prstClr val="white">
                  <a:tint val="75000"/>
                </a:prstClr>
              </a:solidFill>
            </a:endParaRPr>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solidFill>
                  <a:prstClr val="white">
                    <a:tint val="75000"/>
                  </a:prstClr>
                </a:solidFill>
              </a:rPr>
              <a:pPr/>
              <a:t>‹Nº›</a:t>
            </a:fld>
            <a:endParaRPr lang="es-MX">
              <a:solidFill>
                <a:prstClr val="white">
                  <a:tint val="75000"/>
                </a:prstClr>
              </a:solidFill>
            </a:endParaRPr>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6" y="2854446"/>
            <a:ext cx="10126721" cy="561931"/>
          </a:xfrm>
          <a:prstGeom prst="rect">
            <a:avLst/>
          </a:prstGeom>
        </p:spPr>
        <p:txBody>
          <a:bodyPr>
            <a:normAutofit/>
          </a:bodyPr>
          <a:lstStyle>
            <a:lvl1pPr marL="0" indent="0" algn="ctr">
              <a:buNone/>
              <a:defRPr sz="4000">
                <a:solidFill>
                  <a:schemeClr val="tx1">
                    <a:lumMod val="65000"/>
                    <a:lumOff val="35000"/>
                  </a:schemeClr>
                </a:solidFill>
                <a:latin typeface="Montserrat SemiBold" panose="00000700000000000000" pitchFamily="2" charset="0"/>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29679F33-61C9-2945-B5BA-0DBAD352B110}"/>
              </a:ext>
            </a:extLst>
          </p:cNvPr>
          <p:cNvSpPr>
            <a:spLocks noGrp="1"/>
          </p:cNvSpPr>
          <p:nvPr>
            <p:ph type="body" sz="quarter" idx="14" hasCustomPrompt="1"/>
          </p:nvPr>
        </p:nvSpPr>
        <p:spPr>
          <a:xfrm>
            <a:off x="2592136" y="3898145"/>
            <a:ext cx="7119240" cy="658812"/>
          </a:xfrm>
          <a:prstGeom prst="rect">
            <a:avLst/>
          </a:prstGeom>
        </p:spPr>
        <p:txBody>
          <a:bodyPr>
            <a:noAutofit/>
          </a:bodyPr>
          <a:lstStyle>
            <a:lvl1pPr marL="0" indent="0" algn="ctr">
              <a:buNone/>
              <a:defRPr sz="2800">
                <a:solidFill>
                  <a:schemeClr val="tx1">
                    <a:lumMod val="65000"/>
                    <a:lumOff val="35000"/>
                  </a:schemeClr>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1157265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00B3F0-A9BC-48CE-8EB6-ECE965069900}"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986301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655740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24507B7-F2DC-4B2C-B14D-58A9766807A2}"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930959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171913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smtClean="0">
                <a:solidFill>
                  <a:prstClr val="white">
                    <a:tint val="75000"/>
                  </a:prstClr>
                </a:solidFill>
              </a:rPr>
              <a:pPr/>
              <a:t>10/4/2023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9461804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smtClean="0">
                <a:solidFill>
                  <a:prstClr val="white">
                    <a:tint val="75000"/>
                  </a:prstClr>
                </a:solidFill>
              </a:rPr>
              <a:pPr/>
              <a:t>10/4/2023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24784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smtClean="0">
                <a:solidFill>
                  <a:prstClr val="white">
                    <a:tint val="75000"/>
                  </a:prstClr>
                </a:solidFill>
              </a:rPr>
              <a:pPr/>
              <a:t>10/4/2023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678076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8CF2683-E6E7-4CC3-9EEE-7854DD4F3545}"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13507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04A483D-5CB4-4842-8F2F-05D5276ACF63}" type="datetimeFigureOut">
              <a:rPr lang="en-US" smtClean="0"/>
              <a:t>10/4/2023</a:t>
            </a:fld>
            <a:endParaRPr lang="en-US" dirty="0"/>
          </a:p>
        </p:txBody>
      </p:sp>
      <p:sp>
        <p:nvSpPr>
          <p:cNvPr id="6" name="Marcador de pie de página 5"/>
          <p:cNvSpPr>
            <a:spLocks noGrp="1"/>
          </p:cNvSpPr>
          <p:nvPr>
            <p:ph type="ftr" sz="quarter" idx="11"/>
          </p:nvPr>
        </p:nvSpPr>
        <p:spPr/>
        <p:txBody>
          <a:bodyPr/>
          <a:lstStyle/>
          <a:p>
            <a:r>
              <a:rPr lang="en-US"/>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402390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E120F81-B39D-4CBB-8BF3-5D6E395D0F72}"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034708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305656911"/>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932317817"/>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211784130"/>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770332416"/>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997885781"/>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042664865"/>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576067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505558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solidFill>
                  <a:prstClr val="white">
                    <a:tint val="75000"/>
                  </a:prstClr>
                </a:solidFill>
              </a:rPr>
              <a:pPr/>
              <a:t>04/10/2023</a:t>
            </a:fld>
            <a:endParaRPr lang="es-MX">
              <a:solidFill>
                <a:prstClr val="white">
                  <a:tint val="75000"/>
                </a:prstClr>
              </a:solidFill>
            </a:endParaRPr>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solidFill>
                <a:prstClr val="white">
                  <a:tint val="75000"/>
                </a:prstClr>
              </a:solidFill>
            </a:endParaRPr>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solidFill>
                  <a:prstClr val="white">
                    <a:tint val="75000"/>
                  </a:prstClr>
                </a:solidFill>
              </a:rPr>
              <a:pPr/>
              <a:t>‹Nº›</a:t>
            </a:fld>
            <a:endParaRPr lang="es-MX">
              <a:solidFill>
                <a:prstClr val="white">
                  <a:tint val="75000"/>
                </a:prstClr>
              </a:solidFill>
            </a:endParaRPr>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6" y="2854446"/>
            <a:ext cx="10126721" cy="561931"/>
          </a:xfrm>
          <a:prstGeom prst="rect">
            <a:avLst/>
          </a:prstGeom>
        </p:spPr>
        <p:txBody>
          <a:bodyPr>
            <a:normAutofit/>
          </a:bodyPr>
          <a:lstStyle>
            <a:lvl1pPr marL="0" indent="0" algn="ctr">
              <a:buNone/>
              <a:defRPr sz="4000">
                <a:solidFill>
                  <a:schemeClr val="tx1">
                    <a:lumMod val="65000"/>
                    <a:lumOff val="35000"/>
                  </a:schemeClr>
                </a:solidFill>
                <a:latin typeface="Montserrat SemiBold" panose="00000700000000000000" pitchFamily="2" charset="0"/>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29679F33-61C9-2945-B5BA-0DBAD352B110}"/>
              </a:ext>
            </a:extLst>
          </p:cNvPr>
          <p:cNvSpPr>
            <a:spLocks noGrp="1"/>
          </p:cNvSpPr>
          <p:nvPr>
            <p:ph type="body" sz="quarter" idx="14" hasCustomPrompt="1"/>
          </p:nvPr>
        </p:nvSpPr>
        <p:spPr>
          <a:xfrm>
            <a:off x="2592136" y="3898145"/>
            <a:ext cx="7119240" cy="658812"/>
          </a:xfrm>
          <a:prstGeom prst="rect">
            <a:avLst/>
          </a:prstGeom>
        </p:spPr>
        <p:txBody>
          <a:bodyPr>
            <a:noAutofit/>
          </a:bodyPr>
          <a:lstStyle>
            <a:lvl1pPr marL="0" indent="0" algn="ctr">
              <a:buNone/>
              <a:defRPr sz="2800">
                <a:solidFill>
                  <a:schemeClr val="tx1">
                    <a:lumMod val="65000"/>
                    <a:lumOff val="35000"/>
                  </a:schemeClr>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336649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1D1CE32E-9DC0-47C8-A657-48F5C3E4A10B}" type="datetimeFigureOut">
              <a:rPr lang="en-US" smtClean="0"/>
              <a:t>10/4/2023</a:t>
            </a:fld>
            <a:endParaRPr lang="en-US" dirty="0"/>
          </a:p>
        </p:txBody>
      </p:sp>
      <p:sp>
        <p:nvSpPr>
          <p:cNvPr id="8" name="Marcador de pie de página 7"/>
          <p:cNvSpPr>
            <a:spLocks noGrp="1"/>
          </p:cNvSpPr>
          <p:nvPr>
            <p:ph type="ftr" sz="quarter" idx="11"/>
          </p:nvPr>
        </p:nvSpPr>
        <p:spPr/>
        <p:txBody>
          <a:bodyPr/>
          <a:lstStyle/>
          <a:p>
            <a:r>
              <a:rPr lang="en-US"/>
              <a:t>
              </a:t>
            </a:r>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19357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D200B3F0-A9BC-48CE-8EB6-ECE965069900}" type="datetimeFigureOut">
              <a:rPr lang="en-US" smtClean="0">
                <a:solidFill>
                  <a:prstClr val="black">
                    <a:tint val="75000"/>
                  </a:prstClr>
                </a:solidFill>
              </a:rPr>
              <a:pPr/>
              <a:t>10/4/2023</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668005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1B20712A-F861-4AB0-A754-4F5A2033CD4B}" type="datetimeFigureOut">
              <a:rPr lang="en-US" smtClean="0">
                <a:solidFill>
                  <a:prstClr val="black">
                    <a:tint val="75000"/>
                  </a:prstClr>
                </a:solidFill>
              </a:rPr>
              <a:pPr/>
              <a:t>10/4/2023</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767290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24507B7-F2DC-4B2C-B14D-58A9766807A2}" type="datetimeFigureOut">
              <a:rPr lang="en-US" smtClean="0">
                <a:solidFill>
                  <a:prstClr val="black">
                    <a:tint val="75000"/>
                  </a:prstClr>
                </a:solidFill>
              </a:rPr>
              <a:pPr/>
              <a:t>10/4/2023</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126686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04A483D-5CB4-4842-8F2F-05D5276ACF63}" type="datetimeFigureOut">
              <a:rPr lang="en-US" smtClean="0">
                <a:solidFill>
                  <a:prstClr val="black">
                    <a:tint val="75000"/>
                  </a:prstClr>
                </a:solidFill>
              </a:rPr>
              <a:pPr/>
              <a:t>10/4/2023</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9248424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1D1CE32E-9DC0-47C8-A657-48F5C3E4A10B}" type="datetimeFigureOut">
              <a:rPr lang="en-US" smtClean="0">
                <a:solidFill>
                  <a:prstClr val="black">
                    <a:tint val="75000"/>
                  </a:prstClr>
                </a:solidFill>
              </a:rPr>
              <a:pPr/>
              <a:t>10/4/2023</a:t>
            </a:fld>
            <a:endParaRPr lang="en-US" dirty="0">
              <a:solidFill>
                <a:prstClr val="black">
                  <a:tint val="75000"/>
                </a:prstClr>
              </a:solidFill>
            </a:endParaRPr>
          </a:p>
        </p:txBody>
      </p:sp>
      <p:sp>
        <p:nvSpPr>
          <p:cNvPr id="8" name="Marcador de pie de página 7"/>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1078884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BDF5C0D-8C3A-4771-A43D-83937FC700D4}" type="datetimeFigureOut">
              <a:rPr lang="en-US" smtClean="0">
                <a:solidFill>
                  <a:prstClr val="black">
                    <a:tint val="75000"/>
                  </a:prstClr>
                </a:solidFill>
              </a:rPr>
              <a:pPr/>
              <a:t>10/4/2023</a:t>
            </a:fld>
            <a:endParaRPr lang="en-US" dirty="0">
              <a:solidFill>
                <a:prstClr val="black">
                  <a:tint val="75000"/>
                </a:prstClr>
              </a:solidFill>
            </a:endParaRPr>
          </a:p>
        </p:txBody>
      </p:sp>
      <p:sp>
        <p:nvSpPr>
          <p:cNvPr id="4" name="Marcador de pie de página 3"/>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2233701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203D2D6-FCC2-425A-A4A7-8058E8C01CB1}" type="datetimeFigureOut">
              <a:rPr lang="en-US" smtClean="0">
                <a:solidFill>
                  <a:prstClr val="black">
                    <a:tint val="75000"/>
                  </a:prstClr>
                </a:solidFill>
              </a:rPr>
              <a:pPr/>
              <a:t>10/4/2023</a:t>
            </a:fld>
            <a:endParaRPr lang="en-US" dirty="0">
              <a:solidFill>
                <a:prstClr val="black">
                  <a:tint val="75000"/>
                </a:prstClr>
              </a:solidFill>
            </a:endParaRPr>
          </a:p>
        </p:txBody>
      </p:sp>
      <p:sp>
        <p:nvSpPr>
          <p:cNvPr id="3" name="Marcador de pie de página 2"/>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070728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F2683-E6E7-4CC3-9EEE-7854DD4F3545}" type="datetimeFigureOut">
              <a:rPr lang="en-US" smtClean="0">
                <a:solidFill>
                  <a:prstClr val="black">
                    <a:tint val="75000"/>
                  </a:prstClr>
                </a:solidFill>
              </a:rPr>
              <a:pPr/>
              <a:t>10/4/2023</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3787849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E120F81-B39D-4CBB-8BF3-5D6E395D0F72}" type="datetimeFigureOut">
              <a:rPr lang="en-US" smtClean="0">
                <a:solidFill>
                  <a:prstClr val="black">
                    <a:tint val="75000"/>
                  </a:prstClr>
                </a:solidFill>
              </a:rPr>
              <a:pPr/>
              <a:t>10/4/2023</a:t>
            </a:fld>
            <a:endParaRPr lang="en-US" dirty="0">
              <a:solidFill>
                <a:prstClr val="black">
                  <a:tint val="75000"/>
                </a:prstClr>
              </a:solidFill>
            </a:endParaRPr>
          </a:p>
        </p:txBody>
      </p:sp>
      <p:sp>
        <p:nvSpPr>
          <p:cNvPr id="6" name="Marcador de pie de página 5"/>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5824603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F54D2318-CE40-42F6-962A-4C6D6CF697DB}" type="datetimeFigureOut">
              <a:rPr lang="en-US" smtClean="0">
                <a:solidFill>
                  <a:prstClr val="black">
                    <a:tint val="75000"/>
                  </a:prstClr>
                </a:solidFill>
              </a:rPr>
              <a:pPr/>
              <a:t>10/4/2023</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64930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2BDF5C0D-8C3A-4771-A43D-83937FC700D4}" type="datetimeFigureOut">
              <a:rPr lang="en-US" smtClean="0"/>
              <a:t>10/4/2023</a:t>
            </a:fld>
            <a:endParaRPr lang="en-US" dirty="0"/>
          </a:p>
        </p:txBody>
      </p:sp>
      <p:sp>
        <p:nvSpPr>
          <p:cNvPr id="4" name="Marcador de pie de página 3"/>
          <p:cNvSpPr>
            <a:spLocks noGrp="1"/>
          </p:cNvSpPr>
          <p:nvPr>
            <p:ph type="ftr" sz="quarter" idx="11"/>
          </p:nvPr>
        </p:nvSpPr>
        <p:spPr/>
        <p:txBody>
          <a:bodyPr/>
          <a:lstStyle/>
          <a:p>
            <a:r>
              <a:rPr lang="en-US"/>
              <a:t>
              </a:t>
            </a:r>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9576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0C476AC1-EB7F-4BEF-90D9-5764B50DAF8A}" type="datetimeFigureOut">
              <a:rPr lang="en-US" smtClean="0">
                <a:solidFill>
                  <a:prstClr val="black">
                    <a:tint val="75000"/>
                  </a:prstClr>
                </a:solidFill>
              </a:rPr>
              <a:pPr/>
              <a:t>10/4/2023</a:t>
            </a:fld>
            <a:endParaRPr lang="en-US" dirty="0">
              <a:solidFill>
                <a:prstClr val="black">
                  <a:tint val="75000"/>
                </a:prstClr>
              </a:solidFill>
            </a:endParaRPr>
          </a:p>
        </p:txBody>
      </p:sp>
      <p:sp>
        <p:nvSpPr>
          <p:cNvPr id="5" name="Marcador de pie de página 4"/>
          <p:cNvSpPr>
            <a:spLocks noGrp="1"/>
          </p:cNvSpPr>
          <p:nvPr>
            <p:ph type="ftr" sz="quarter" idx="11"/>
          </p:nvPr>
        </p:nvSpPr>
        <p:spPr/>
        <p:txBody>
          <a:body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8019761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solidFill>
                  <a:prstClr val="black">
                    <a:tint val="75000"/>
                  </a:prstClr>
                </a:solidFill>
              </a:rPr>
              <a:pPr/>
              <a:t>04/10/2023</a:t>
            </a:fld>
            <a:endParaRPr lang="es-MX">
              <a:solidFill>
                <a:prstClr val="black">
                  <a:tint val="75000"/>
                </a:prstClr>
              </a:solidFill>
            </a:endParaRPr>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solidFill>
                <a:prstClr val="black">
                  <a:tint val="75000"/>
                </a:prstClr>
              </a:solidFill>
            </a:endParaRPr>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solidFill>
                  <a:prstClr val="black">
                    <a:tint val="75000"/>
                  </a:prstClr>
                </a:solidFill>
              </a:rPr>
              <a:pPr/>
              <a:t>‹Nº›</a:t>
            </a:fld>
            <a:endParaRPr lang="es-MX">
              <a:solidFill>
                <a:prstClr val="black">
                  <a:tint val="75000"/>
                </a:prstClr>
              </a:solidFill>
            </a:endParaRPr>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6" y="2854446"/>
            <a:ext cx="10126721" cy="561931"/>
          </a:xfrm>
          <a:prstGeom prst="rect">
            <a:avLst/>
          </a:prstGeom>
        </p:spPr>
        <p:txBody>
          <a:bodyPr>
            <a:normAutofit/>
          </a:bodyPr>
          <a:lstStyle>
            <a:lvl1pPr marL="0" indent="0" algn="ctr">
              <a:buNone/>
              <a:defRPr sz="4000">
                <a:solidFill>
                  <a:schemeClr val="tx1">
                    <a:lumMod val="65000"/>
                    <a:lumOff val="35000"/>
                  </a:schemeClr>
                </a:solidFill>
                <a:latin typeface="Montserrat SemiBold" panose="00000700000000000000" pitchFamily="2" charset="0"/>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29679F33-61C9-2945-B5BA-0DBAD352B110}"/>
              </a:ext>
            </a:extLst>
          </p:cNvPr>
          <p:cNvSpPr>
            <a:spLocks noGrp="1"/>
          </p:cNvSpPr>
          <p:nvPr>
            <p:ph type="body" sz="quarter" idx="14" hasCustomPrompt="1"/>
          </p:nvPr>
        </p:nvSpPr>
        <p:spPr>
          <a:xfrm>
            <a:off x="2592136" y="3898145"/>
            <a:ext cx="7119240" cy="658812"/>
          </a:xfrm>
          <a:prstGeom prst="rect">
            <a:avLst/>
          </a:prstGeom>
        </p:spPr>
        <p:txBody>
          <a:bodyPr>
            <a:noAutofit/>
          </a:bodyPr>
          <a:lstStyle>
            <a:lvl1pPr marL="0" indent="0" algn="ctr">
              <a:buNone/>
              <a:defRPr sz="2800">
                <a:solidFill>
                  <a:schemeClr val="tx1">
                    <a:lumMod val="65000"/>
                    <a:lumOff val="35000"/>
                  </a:schemeClr>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3687256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Contenido con título">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04/10/2023</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6" y="2854446"/>
            <a:ext cx="10126721" cy="561931"/>
          </a:xfrm>
          <a:prstGeom prst="rect">
            <a:avLst/>
          </a:prstGeom>
        </p:spPr>
        <p:txBody>
          <a:bodyPr>
            <a:normAutofit/>
          </a:bodyPr>
          <a:lstStyle>
            <a:lvl1pPr marL="0" indent="0" algn="ctr">
              <a:buNone/>
              <a:defRPr sz="4000">
                <a:solidFill>
                  <a:schemeClr val="tx1">
                    <a:lumMod val="65000"/>
                    <a:lumOff val="35000"/>
                  </a:schemeClr>
                </a:solidFill>
                <a:latin typeface="Montserrat SemiBold" panose="00000700000000000000" pitchFamily="2" charset="0"/>
              </a:defRPr>
            </a:lvl1pPr>
          </a:lstStyle>
          <a:p>
            <a:pPr lvl="0"/>
            <a:r>
              <a:rPr lang="en-US" dirty="0"/>
              <a:t>CLICK TO EDIT MASTER TEXT STYLES</a:t>
            </a:r>
          </a:p>
        </p:txBody>
      </p:sp>
      <p:sp>
        <p:nvSpPr>
          <p:cNvPr id="11" name="Text Placeholder 11">
            <a:extLst>
              <a:ext uri="{FF2B5EF4-FFF2-40B4-BE49-F238E27FC236}">
                <a16:creationId xmlns:a16="http://schemas.microsoft.com/office/drawing/2014/main" id="{29679F33-61C9-2945-B5BA-0DBAD352B110}"/>
              </a:ext>
            </a:extLst>
          </p:cNvPr>
          <p:cNvSpPr>
            <a:spLocks noGrp="1"/>
          </p:cNvSpPr>
          <p:nvPr>
            <p:ph type="body" sz="quarter" idx="14" hasCustomPrompt="1"/>
          </p:nvPr>
        </p:nvSpPr>
        <p:spPr>
          <a:xfrm>
            <a:off x="2592136" y="3898145"/>
            <a:ext cx="7119240" cy="658812"/>
          </a:xfrm>
          <a:prstGeom prst="rect">
            <a:avLst/>
          </a:prstGeom>
        </p:spPr>
        <p:txBody>
          <a:bodyPr>
            <a:noAutofit/>
          </a:bodyPr>
          <a:lstStyle>
            <a:lvl1pPr marL="0" indent="0" algn="ctr">
              <a:buNone/>
              <a:defRPr sz="2800">
                <a:solidFill>
                  <a:schemeClr val="tx1">
                    <a:lumMod val="65000"/>
                    <a:lumOff val="35000"/>
                  </a:schemeClr>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2745454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203D2D6-FCC2-425A-A4A7-8058E8C01CB1}" type="datetimeFigureOut">
              <a:rPr lang="en-US" smtClean="0"/>
              <a:t>10/4/2023</a:t>
            </a:fld>
            <a:endParaRPr lang="en-US" dirty="0"/>
          </a:p>
        </p:txBody>
      </p:sp>
      <p:sp>
        <p:nvSpPr>
          <p:cNvPr id="3" name="Marcador de pie de página 2"/>
          <p:cNvSpPr>
            <a:spLocks noGrp="1"/>
          </p:cNvSpPr>
          <p:nvPr>
            <p:ph type="ftr" sz="quarter" idx="11"/>
          </p:nvPr>
        </p:nvSpPr>
        <p:spPr/>
        <p:txBody>
          <a:bodyPr/>
          <a:lstStyle/>
          <a:p>
            <a:r>
              <a:rPr lang="en-US"/>
              <a:t>
              </a:t>
            </a:r>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21472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F2683-E6E7-4CC3-9EEE-7854DD4F3545}" type="datetimeFigureOut">
              <a:rPr lang="en-US" smtClean="0"/>
              <a:t>10/4/2023</a:t>
            </a:fld>
            <a:endParaRPr lang="en-US" dirty="0"/>
          </a:p>
        </p:txBody>
      </p:sp>
      <p:sp>
        <p:nvSpPr>
          <p:cNvPr id="6" name="Marcador de pie de página 5"/>
          <p:cNvSpPr>
            <a:spLocks noGrp="1"/>
          </p:cNvSpPr>
          <p:nvPr>
            <p:ph type="ftr" sz="quarter" idx="11"/>
          </p:nvPr>
        </p:nvSpPr>
        <p:spPr/>
        <p:txBody>
          <a:bodyPr/>
          <a:lstStyle/>
          <a:p>
            <a:r>
              <a:rPr lang="en-US"/>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0285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E120F81-B39D-4CBB-8BF3-5D6E395D0F72}" type="datetimeFigureOut">
              <a:rPr lang="en-US" smtClean="0"/>
              <a:t>10/4/2023</a:t>
            </a:fld>
            <a:endParaRPr lang="en-US" dirty="0"/>
          </a:p>
        </p:txBody>
      </p:sp>
      <p:sp>
        <p:nvSpPr>
          <p:cNvPr id="6" name="Marcador de pie de página 5"/>
          <p:cNvSpPr>
            <a:spLocks noGrp="1"/>
          </p:cNvSpPr>
          <p:nvPr>
            <p:ph type="ftr" sz="quarter" idx="11"/>
          </p:nvPr>
        </p:nvSpPr>
        <p:spPr/>
        <p:txBody>
          <a:bodyPr/>
          <a:lstStyle/>
          <a:p>
            <a:r>
              <a:rPr lang="en-US"/>
              <a:t>
              </a:t>
            </a:r>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5619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1.jp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1.jp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B320A-89BA-47B2-A525-92E8D10B06E4}" type="datetimeFigureOut">
              <a:rPr lang="en-US" smtClean="0"/>
              <a:t>10/4/2023</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53179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741"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95145301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64B320A-89BA-47B2-A525-92E8D10B06E4}" type="datetimeFigureOut">
              <a:rPr lang="en-US" smtClean="0">
                <a:solidFill>
                  <a:prstClr val="white">
                    <a:tint val="75000"/>
                  </a:prstClr>
                </a:solidFill>
              </a:rPr>
              <a:pPr/>
              <a:t>10/4/2023</a:t>
            </a:fld>
            <a:endParaRPr lang="en-US" dirty="0">
              <a:solidFill>
                <a:prstClr val="white">
                  <a:tint val="75000"/>
                </a:prst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solidFill>
                  <a:prstClr val="white">
                    <a:tint val="75000"/>
                  </a:prstClr>
                </a:solidFill>
              </a:rPr>
              <a:t>
              </a:t>
            </a:r>
            <a:endParaRPr lang="en-US" dirty="0">
              <a:solidFill>
                <a:prstClr val="white">
                  <a:tint val="75000"/>
                </a:prst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872917595"/>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B320A-89BA-47B2-A525-92E8D10B06E4}" type="datetimeFigureOut">
              <a:rPr lang="en-US" smtClean="0">
                <a:solidFill>
                  <a:prstClr val="black">
                    <a:tint val="75000"/>
                  </a:prstClr>
                </a:solidFill>
              </a:rPr>
              <a:pPr/>
              <a:t>10/4/2023</a:t>
            </a:fld>
            <a:endParaRPr lang="en-US" dirty="0">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
              </a:t>
            </a:r>
            <a:endParaRPr lang="en-US" dirty="0">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26330899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1.xlsx"/><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Excel_Worksheet2.xlsx"/><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3.xlsx"/><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6.emf"/><Relationship Id="rId4" Type="http://schemas.openxmlformats.org/officeDocument/2006/relationships/image" Target="../media/image35.emf"/></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emf"/><Relationship Id="rId4" Type="http://schemas.openxmlformats.org/officeDocument/2006/relationships/image" Target="../media/image41.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6D71E830-483B-0E4D-858C-7DCA12633C21}"/>
              </a:ext>
            </a:extLst>
          </p:cNvPr>
          <p:cNvPicPr>
            <a:picLocks noChangeAspect="1"/>
          </p:cNvPicPr>
          <p:nvPr/>
        </p:nvPicPr>
        <p:blipFill>
          <a:blip r:embed="rId2"/>
          <a:stretch>
            <a:fillRect/>
          </a:stretch>
        </p:blipFill>
        <p:spPr>
          <a:xfrm>
            <a:off x="5009261" y="4966255"/>
            <a:ext cx="0" cy="0"/>
          </a:xfrm>
          <a:prstGeom prst="rect">
            <a:avLst/>
          </a:prstGeom>
        </p:spPr>
      </p:pic>
      <p:sp>
        <p:nvSpPr>
          <p:cNvPr id="7" name="Título 1">
            <a:extLst>
              <a:ext uri="{FF2B5EF4-FFF2-40B4-BE49-F238E27FC236}">
                <a16:creationId xmlns:a16="http://schemas.microsoft.com/office/drawing/2014/main" id="{B18D89DE-FFAA-4BAC-B1AF-E1CACEC65403}"/>
              </a:ext>
            </a:extLst>
          </p:cNvPr>
          <p:cNvSpPr txBox="1">
            <a:spLocks/>
          </p:cNvSpPr>
          <p:nvPr/>
        </p:nvSpPr>
        <p:spPr bwMode="gray">
          <a:xfrm>
            <a:off x="1377115" y="2220085"/>
            <a:ext cx="8912610" cy="51315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defRPr/>
            </a:pPr>
            <a:br>
              <a:rPr lang="es-MX" sz="3200" dirty="0">
                <a:ln w="0"/>
                <a:solidFill>
                  <a:schemeClr val="tx1"/>
                </a:solidFill>
                <a:effectLst>
                  <a:outerShdw blurRad="38100" dist="19050" dir="2700000" algn="tl" rotWithShape="0">
                    <a:schemeClr val="dk1">
                      <a:alpha val="40000"/>
                    </a:schemeClr>
                  </a:outerShdw>
                </a:effectLst>
                <a:latin typeface="Montserrat SemiBold" panose="020B0604020202020204"/>
              </a:rPr>
            </a:br>
            <a:endParaRPr lang="es-MX" sz="4400" dirty="0">
              <a:ln w="0"/>
              <a:solidFill>
                <a:schemeClr val="tx1"/>
              </a:solidFill>
              <a:effectLst>
                <a:outerShdw blurRad="38100" dist="19050" dir="2700000" algn="tl" rotWithShape="0">
                  <a:schemeClr val="dk1">
                    <a:alpha val="40000"/>
                  </a:schemeClr>
                </a:outerShdw>
              </a:effectLst>
              <a:latin typeface="Montserrat SemiBold" panose="020B0604020202020204"/>
            </a:endParaRPr>
          </a:p>
        </p:txBody>
      </p:sp>
      <p:grpSp>
        <p:nvGrpSpPr>
          <p:cNvPr id="23" name="Grupo 22">
            <a:extLst>
              <a:ext uri="{FF2B5EF4-FFF2-40B4-BE49-F238E27FC236}">
                <a16:creationId xmlns:a16="http://schemas.microsoft.com/office/drawing/2014/main" id="{6259A6B5-AAFF-F1D1-6528-6E8FC2262D81}"/>
              </a:ext>
            </a:extLst>
          </p:cNvPr>
          <p:cNvGrpSpPr/>
          <p:nvPr/>
        </p:nvGrpSpPr>
        <p:grpSpPr>
          <a:xfrm>
            <a:off x="8719794" y="101084"/>
            <a:ext cx="3300656" cy="392202"/>
            <a:chOff x="2189549" y="5438571"/>
            <a:chExt cx="5568711" cy="801973"/>
          </a:xfrm>
        </p:grpSpPr>
        <p:grpSp>
          <p:nvGrpSpPr>
            <p:cNvPr id="22" name="Grupo 21">
              <a:extLst>
                <a:ext uri="{FF2B5EF4-FFF2-40B4-BE49-F238E27FC236}">
                  <a16:creationId xmlns:a16="http://schemas.microsoft.com/office/drawing/2014/main" id="{24901DB5-96B2-AA33-05D9-8294C2817075}"/>
                </a:ext>
              </a:extLst>
            </p:cNvPr>
            <p:cNvGrpSpPr/>
            <p:nvPr/>
          </p:nvGrpSpPr>
          <p:grpSpPr>
            <a:xfrm>
              <a:off x="6315726" y="5438571"/>
              <a:ext cx="1442534" cy="801973"/>
              <a:chOff x="7449281" y="6291260"/>
              <a:chExt cx="1088948" cy="421698"/>
            </a:xfrm>
          </p:grpSpPr>
          <p:sp>
            <p:nvSpPr>
              <p:cNvPr id="8" name="Rectángulo 7">
                <a:extLst>
                  <a:ext uri="{FF2B5EF4-FFF2-40B4-BE49-F238E27FC236}">
                    <a16:creationId xmlns:a16="http://schemas.microsoft.com/office/drawing/2014/main" id="{91293ABC-654F-27EB-B26B-1D2FAD5F7F89}"/>
                  </a:ext>
                </a:extLst>
              </p:cNvPr>
              <p:cNvSpPr/>
              <p:nvPr/>
            </p:nvSpPr>
            <p:spPr>
              <a:xfrm>
                <a:off x="7449281" y="6291260"/>
                <a:ext cx="1088948" cy="4216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2" name="Imagen 1" descr="Logotipo&#10;&#10;Descripción generada automáticamente con confianza baja">
                <a:extLst>
                  <a:ext uri="{FF2B5EF4-FFF2-40B4-BE49-F238E27FC236}">
                    <a16:creationId xmlns:a16="http://schemas.microsoft.com/office/drawing/2014/main" id="{8FABFEFC-4D0C-4F49-9E32-4D9A8F703F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3080" y="6291260"/>
                <a:ext cx="926120" cy="421698"/>
              </a:xfrm>
              <a:prstGeom prst="rect">
                <a:avLst/>
              </a:prstGeom>
              <a:noFill/>
              <a:ln>
                <a:noFill/>
              </a:ln>
            </p:spPr>
          </p:pic>
        </p:grpSp>
        <p:pic>
          <p:nvPicPr>
            <p:cNvPr id="5" name="Imagen 4">
              <a:extLst>
                <a:ext uri="{FF2B5EF4-FFF2-40B4-BE49-F238E27FC236}">
                  <a16:creationId xmlns:a16="http://schemas.microsoft.com/office/drawing/2014/main" id="{5E8B8451-8E87-7E45-DF47-36CDDC4AE0DC}"/>
                </a:ext>
              </a:extLst>
            </p:cNvPr>
            <p:cNvPicPr>
              <a:picLocks noChangeAspect="1"/>
            </p:cNvPicPr>
            <p:nvPr/>
          </p:nvPicPr>
          <p:blipFill>
            <a:blip r:embed="rId4"/>
            <a:stretch>
              <a:fillRect/>
            </a:stretch>
          </p:blipFill>
          <p:spPr>
            <a:xfrm>
              <a:off x="2189549" y="5448693"/>
              <a:ext cx="4126177" cy="791851"/>
            </a:xfrm>
            <a:prstGeom prst="rect">
              <a:avLst/>
            </a:prstGeom>
          </p:spPr>
        </p:pic>
      </p:grpSp>
      <p:grpSp>
        <p:nvGrpSpPr>
          <p:cNvPr id="21" name="Grupo 20">
            <a:extLst>
              <a:ext uri="{FF2B5EF4-FFF2-40B4-BE49-F238E27FC236}">
                <a16:creationId xmlns:a16="http://schemas.microsoft.com/office/drawing/2014/main" id="{49BAA25B-15FB-6CF9-B558-D5D29880A0FA}"/>
              </a:ext>
            </a:extLst>
          </p:cNvPr>
          <p:cNvGrpSpPr/>
          <p:nvPr/>
        </p:nvGrpSpPr>
        <p:grpSpPr>
          <a:xfrm>
            <a:off x="171550" y="44749"/>
            <a:ext cx="3481632" cy="646112"/>
            <a:chOff x="7993754" y="0"/>
            <a:chExt cx="4198245" cy="772541"/>
          </a:xfrm>
        </p:grpSpPr>
        <p:sp>
          <p:nvSpPr>
            <p:cNvPr id="20" name="Rectángulo 19">
              <a:extLst>
                <a:ext uri="{FF2B5EF4-FFF2-40B4-BE49-F238E27FC236}">
                  <a16:creationId xmlns:a16="http://schemas.microsoft.com/office/drawing/2014/main" id="{4830C119-8733-5446-05F8-33C5CE32F9CD}"/>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16" name="Imagen 15" descr="Logotipo&#10;&#10;Descripción generada automáticamente con confianza baja">
              <a:extLst>
                <a:ext uri="{FF2B5EF4-FFF2-40B4-BE49-F238E27FC236}">
                  <a16:creationId xmlns:a16="http://schemas.microsoft.com/office/drawing/2014/main" id="{3D6471AB-462C-4B82-1342-B2D314A02321}"/>
                </a:ext>
              </a:extLst>
            </p:cNvPr>
            <p:cNvPicPr>
              <a:picLocks noChangeAspect="1"/>
            </p:cNvPicPr>
            <p:nvPr/>
          </p:nvPicPr>
          <p:blipFill>
            <a:blip r:embed="rId5"/>
            <a:stretch>
              <a:fillRect/>
            </a:stretch>
          </p:blipFill>
          <p:spPr>
            <a:xfrm>
              <a:off x="7993755" y="0"/>
              <a:ext cx="2798182" cy="772541"/>
            </a:xfrm>
            <a:prstGeom prst="rect">
              <a:avLst/>
            </a:prstGeom>
          </p:spPr>
        </p:pic>
        <p:pic>
          <p:nvPicPr>
            <p:cNvPr id="17" name="Imagen 16">
              <a:extLst>
                <a:ext uri="{FF2B5EF4-FFF2-40B4-BE49-F238E27FC236}">
                  <a16:creationId xmlns:a16="http://schemas.microsoft.com/office/drawing/2014/main" id="{AE551791-23E7-012F-EAF4-551059621A93}"/>
                </a:ext>
              </a:extLst>
            </p:cNvPr>
            <p:cNvPicPr>
              <a:picLocks noChangeAspect="1"/>
            </p:cNvPicPr>
            <p:nvPr/>
          </p:nvPicPr>
          <p:blipFill rotWithShape="1">
            <a:blip r:embed="rId6"/>
            <a:srcRect l="25859" b="35882"/>
            <a:stretch/>
          </p:blipFill>
          <p:spPr>
            <a:xfrm>
              <a:off x="10734654" y="156290"/>
              <a:ext cx="1278300" cy="380014"/>
            </a:xfrm>
            <a:prstGeom prst="rect">
              <a:avLst/>
            </a:prstGeom>
          </p:spPr>
        </p:pic>
      </p:grpSp>
      <p:sp>
        <p:nvSpPr>
          <p:cNvPr id="3" name="Título 1">
            <a:extLst>
              <a:ext uri="{FF2B5EF4-FFF2-40B4-BE49-F238E27FC236}">
                <a16:creationId xmlns:a16="http://schemas.microsoft.com/office/drawing/2014/main" id="{5C6ECF47-F0EB-2C01-3FA1-FE3F94511FB1}"/>
              </a:ext>
            </a:extLst>
          </p:cNvPr>
          <p:cNvSpPr txBox="1">
            <a:spLocks/>
          </p:cNvSpPr>
          <p:nvPr/>
        </p:nvSpPr>
        <p:spPr bwMode="gray">
          <a:xfrm>
            <a:off x="1639695" y="3429000"/>
            <a:ext cx="8912610" cy="51315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defRPr/>
            </a:pPr>
            <a:br>
              <a:rPr lang="es-MX" sz="3200" b="1" dirty="0">
                <a:ln w="10160">
                  <a:solidFill>
                    <a:schemeClr val="accent5"/>
                  </a:solidFill>
                  <a:prstDash val="solid"/>
                </a:ln>
                <a:effectLst>
                  <a:outerShdw blurRad="38100" dist="22860" dir="5400000" algn="tl" rotWithShape="0">
                    <a:srgbClr val="000000">
                      <a:alpha val="30000"/>
                    </a:srgbClr>
                  </a:outerShdw>
                </a:effectLst>
                <a:latin typeface="Montserrat SemiBold" panose="020B0604020202020204"/>
              </a:rPr>
            </a:br>
            <a:r>
              <a:rPr lang="es-MX" sz="3600" b="1" dirty="0">
                <a:latin typeface="Montserrat SemiBold" panose="020B0604020202020204"/>
              </a:rPr>
              <a:t>Taller de llenado de Formatos de la Contraloría Social del Programa</a:t>
            </a:r>
          </a:p>
          <a:p>
            <a:pPr algn="ctr">
              <a:spcBef>
                <a:spcPts val="0"/>
              </a:spcBef>
              <a:defRPr/>
            </a:pPr>
            <a:r>
              <a:rPr lang="es-MX" sz="3600" b="1" dirty="0">
                <a:latin typeface="Montserrat SemiBold" panose="020B0604020202020204"/>
              </a:rPr>
              <a:t>U-247 PRODEP 2023 </a:t>
            </a:r>
          </a:p>
          <a:p>
            <a:pPr algn="ctr">
              <a:spcBef>
                <a:spcPts val="0"/>
              </a:spcBef>
              <a:defRPr/>
            </a:pPr>
            <a:r>
              <a:rPr lang="es-MX" sz="3600" b="1" dirty="0">
                <a:latin typeface="Montserrat SemiBold" panose="020B0604020202020204"/>
              </a:rPr>
              <a:t>y su Seguimiento en el SICS</a:t>
            </a:r>
            <a:endParaRPr lang="es-MX" sz="4400" b="1" dirty="0">
              <a:latin typeface="Montserrat SemiBold" panose="020B0604020202020204"/>
            </a:endParaRPr>
          </a:p>
        </p:txBody>
      </p:sp>
    </p:spTree>
    <p:extLst>
      <p:ext uri="{BB962C8B-B14F-4D97-AF65-F5344CB8AC3E}">
        <p14:creationId xmlns:p14="http://schemas.microsoft.com/office/powerpoint/2010/main" val="362104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5747" y="170236"/>
            <a:ext cx="8630127" cy="646331"/>
          </a:xfrm>
          <a:prstGeom prst="rect">
            <a:avLst/>
          </a:prstGeom>
        </p:spPr>
        <p:txBody>
          <a:bodyPr wrap="square">
            <a:spAutoFit/>
          </a:bodyPr>
          <a:lstStyle/>
          <a:p>
            <a:pPr lvl="0" algn="just">
              <a:spcAft>
                <a:spcPts val="0"/>
              </a:spcAft>
            </a:pPr>
            <a:r>
              <a:rPr lang="es-ES_tradnl"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5. Elaborar el Responsable de CS y enviar a revisión el material de difusión a utilizar para promocionar la CS.</a:t>
            </a:r>
            <a:endParaRPr lang="es-MX" sz="28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endParaRPr>
          </a:p>
        </p:txBody>
      </p:sp>
      <p:sp>
        <p:nvSpPr>
          <p:cNvPr id="21" name="Rectángulo 20"/>
          <p:cNvSpPr/>
          <p:nvPr/>
        </p:nvSpPr>
        <p:spPr>
          <a:xfrm>
            <a:off x="440309" y="5792058"/>
            <a:ext cx="11311382" cy="770660"/>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Enviar el (los) Archivo(s) de Material(es) de difusión con el nombre: </a:t>
            </a:r>
          </a:p>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MDIFUSION-UT/UP(inicial universidad)</a:t>
            </a:r>
          </a:p>
        </p:txBody>
      </p:sp>
      <p:grpSp>
        <p:nvGrpSpPr>
          <p:cNvPr id="3" name="Grupo 2">
            <a:extLst>
              <a:ext uri="{FF2B5EF4-FFF2-40B4-BE49-F238E27FC236}">
                <a16:creationId xmlns:a16="http://schemas.microsoft.com/office/drawing/2014/main" id="{28C11EF7-566F-CD55-E95A-B3BFF7346C3C}"/>
              </a:ext>
            </a:extLst>
          </p:cNvPr>
          <p:cNvGrpSpPr/>
          <p:nvPr/>
        </p:nvGrpSpPr>
        <p:grpSpPr>
          <a:xfrm>
            <a:off x="9518901" y="81986"/>
            <a:ext cx="2521966" cy="426591"/>
            <a:chOff x="7993754" y="0"/>
            <a:chExt cx="4198245" cy="772541"/>
          </a:xfrm>
        </p:grpSpPr>
        <p:sp>
          <p:nvSpPr>
            <p:cNvPr id="4" name="Rectángulo 3">
              <a:extLst>
                <a:ext uri="{FF2B5EF4-FFF2-40B4-BE49-F238E27FC236}">
                  <a16:creationId xmlns:a16="http://schemas.microsoft.com/office/drawing/2014/main" id="{9048BFC5-3C72-7270-7CE5-AC9760575E3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6C1CEF46-292F-326D-353E-FAFEA3A5A419}"/>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AAFCC18F-202C-130E-25B7-0EE8DB5FE826}"/>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9" name="Imagen 8">
            <a:extLst>
              <a:ext uri="{FF2B5EF4-FFF2-40B4-BE49-F238E27FC236}">
                <a16:creationId xmlns:a16="http://schemas.microsoft.com/office/drawing/2014/main" id="{C4D2E074-3AE1-0809-C54F-8B8730922AAD}"/>
              </a:ext>
            </a:extLst>
          </p:cNvPr>
          <p:cNvPicPr>
            <a:picLocks noChangeAspect="1"/>
          </p:cNvPicPr>
          <p:nvPr/>
        </p:nvPicPr>
        <p:blipFill>
          <a:blip r:embed="rId4"/>
          <a:stretch>
            <a:fillRect/>
          </a:stretch>
        </p:blipFill>
        <p:spPr>
          <a:xfrm>
            <a:off x="162676" y="988995"/>
            <a:ext cx="6043876" cy="4713168"/>
          </a:xfrm>
          <a:prstGeom prst="rect">
            <a:avLst/>
          </a:prstGeom>
        </p:spPr>
      </p:pic>
      <p:pic>
        <p:nvPicPr>
          <p:cNvPr id="14" name="Imagen 13">
            <a:extLst>
              <a:ext uri="{FF2B5EF4-FFF2-40B4-BE49-F238E27FC236}">
                <a16:creationId xmlns:a16="http://schemas.microsoft.com/office/drawing/2014/main" id="{6918B44C-563C-88B8-A487-942EF893AEFA}"/>
              </a:ext>
            </a:extLst>
          </p:cNvPr>
          <p:cNvPicPr>
            <a:picLocks noChangeAspect="1"/>
          </p:cNvPicPr>
          <p:nvPr/>
        </p:nvPicPr>
        <p:blipFill>
          <a:blip r:embed="rId5"/>
          <a:stretch>
            <a:fillRect/>
          </a:stretch>
        </p:blipFill>
        <p:spPr>
          <a:xfrm>
            <a:off x="6300132" y="988995"/>
            <a:ext cx="5824625" cy="4681847"/>
          </a:xfrm>
          <a:prstGeom prst="rect">
            <a:avLst/>
          </a:prstGeom>
        </p:spPr>
      </p:pic>
    </p:spTree>
    <p:extLst>
      <p:ext uri="{BB962C8B-B14F-4D97-AF65-F5344CB8AC3E}">
        <p14:creationId xmlns:p14="http://schemas.microsoft.com/office/powerpoint/2010/main" val="297667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9798817" y="3778786"/>
            <a:ext cx="1773243" cy="830997"/>
          </a:xfrm>
          <a:prstGeom prst="rect">
            <a:avLst/>
          </a:prstGeom>
        </p:spPr>
        <p:txBody>
          <a:bodyPr wrap="square">
            <a:spAutoFit/>
          </a:bodyPr>
          <a:lstStyle/>
          <a:p>
            <a:pPr lvl="0" algn="just"/>
            <a:r>
              <a:rPr lang="es-MX" sz="24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Otros Ejemplos</a:t>
            </a:r>
          </a:p>
        </p:txBody>
      </p:sp>
      <p:sp>
        <p:nvSpPr>
          <p:cNvPr id="15" name="Rectángulo 14"/>
          <p:cNvSpPr/>
          <p:nvPr/>
        </p:nvSpPr>
        <p:spPr>
          <a:xfrm>
            <a:off x="9798817" y="632968"/>
            <a:ext cx="2190304" cy="2446247"/>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Enviar el (los) Archivo(s) de Material(es) de difusión con el nombre: MDIFUSION-UT/UP(inicial universidad)</a:t>
            </a:r>
          </a:p>
        </p:txBody>
      </p:sp>
      <p:pic>
        <p:nvPicPr>
          <p:cNvPr id="5" name="Imagen 4">
            <a:extLst>
              <a:ext uri="{FF2B5EF4-FFF2-40B4-BE49-F238E27FC236}">
                <a16:creationId xmlns:a16="http://schemas.microsoft.com/office/drawing/2014/main" id="{2AAA374E-1ABF-4F4B-AF8F-1F455DDD044D}"/>
              </a:ext>
            </a:extLst>
          </p:cNvPr>
          <p:cNvPicPr>
            <a:picLocks noChangeAspect="1"/>
          </p:cNvPicPr>
          <p:nvPr/>
        </p:nvPicPr>
        <p:blipFill>
          <a:blip r:embed="rId2"/>
          <a:stretch>
            <a:fillRect/>
          </a:stretch>
        </p:blipFill>
        <p:spPr>
          <a:xfrm>
            <a:off x="107576" y="56122"/>
            <a:ext cx="5041829" cy="6504996"/>
          </a:xfrm>
          <a:prstGeom prst="rect">
            <a:avLst/>
          </a:prstGeom>
        </p:spPr>
      </p:pic>
      <p:pic>
        <p:nvPicPr>
          <p:cNvPr id="24" name="Imagen 23">
            <a:extLst>
              <a:ext uri="{FF2B5EF4-FFF2-40B4-BE49-F238E27FC236}">
                <a16:creationId xmlns:a16="http://schemas.microsoft.com/office/drawing/2014/main" id="{24C37B87-AEFE-454B-9931-9E34D9ED2F5E}"/>
              </a:ext>
            </a:extLst>
          </p:cNvPr>
          <p:cNvPicPr>
            <a:picLocks noChangeAspect="1"/>
          </p:cNvPicPr>
          <p:nvPr/>
        </p:nvPicPr>
        <p:blipFill>
          <a:blip r:embed="rId3"/>
          <a:stretch>
            <a:fillRect/>
          </a:stretch>
        </p:blipFill>
        <p:spPr>
          <a:xfrm>
            <a:off x="5250570" y="135350"/>
            <a:ext cx="4220932" cy="6519618"/>
          </a:xfrm>
          <a:prstGeom prst="rect">
            <a:avLst/>
          </a:prstGeom>
        </p:spPr>
      </p:pic>
      <p:grpSp>
        <p:nvGrpSpPr>
          <p:cNvPr id="2" name="Grupo 1">
            <a:extLst>
              <a:ext uri="{FF2B5EF4-FFF2-40B4-BE49-F238E27FC236}">
                <a16:creationId xmlns:a16="http://schemas.microsoft.com/office/drawing/2014/main" id="{2ED95530-F82C-5C67-8B9A-F773AEB0107F}"/>
              </a:ext>
            </a:extLst>
          </p:cNvPr>
          <p:cNvGrpSpPr/>
          <p:nvPr/>
        </p:nvGrpSpPr>
        <p:grpSpPr>
          <a:xfrm>
            <a:off x="381568" y="135350"/>
            <a:ext cx="2521966" cy="426591"/>
            <a:chOff x="7993754" y="0"/>
            <a:chExt cx="4198245" cy="772541"/>
          </a:xfrm>
        </p:grpSpPr>
        <p:sp>
          <p:nvSpPr>
            <p:cNvPr id="3" name="Rectángulo 2">
              <a:extLst>
                <a:ext uri="{FF2B5EF4-FFF2-40B4-BE49-F238E27FC236}">
                  <a16:creationId xmlns:a16="http://schemas.microsoft.com/office/drawing/2014/main" id="{F315AA0F-716A-BCFD-61FE-A49D988F713E}"/>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D07F43DC-1F12-18CA-CCA6-90289FDD50B1}"/>
                </a:ext>
              </a:extLst>
            </p:cNvPr>
            <p:cNvPicPr>
              <a:picLocks noChangeAspect="1"/>
            </p:cNvPicPr>
            <p:nvPr/>
          </p:nvPicPr>
          <p:blipFill>
            <a:blip r:embed="rId4"/>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C7B58B87-F9EB-F7EB-459F-686CF76E357C}"/>
                </a:ext>
              </a:extLst>
            </p:cNvPr>
            <p:cNvPicPr>
              <a:picLocks noChangeAspect="1"/>
            </p:cNvPicPr>
            <p:nvPr/>
          </p:nvPicPr>
          <p:blipFill rotWithShape="1">
            <a:blip r:embed="rId5"/>
            <a:srcRect l="25859" b="35882"/>
            <a:stretch/>
          </p:blipFill>
          <p:spPr>
            <a:xfrm>
              <a:off x="10734654" y="156290"/>
              <a:ext cx="1278300" cy="380014"/>
            </a:xfrm>
            <a:prstGeom prst="rect">
              <a:avLst/>
            </a:prstGeom>
          </p:spPr>
        </p:pic>
      </p:grpSp>
      <p:sp>
        <p:nvSpPr>
          <p:cNvPr id="7" name="Rectángulo 6">
            <a:extLst>
              <a:ext uri="{FF2B5EF4-FFF2-40B4-BE49-F238E27FC236}">
                <a16:creationId xmlns:a16="http://schemas.microsoft.com/office/drawing/2014/main" id="{37206BB4-EAD1-3E00-1782-6F29A0F3AEAA}"/>
              </a:ext>
            </a:extLst>
          </p:cNvPr>
          <p:cNvSpPr/>
          <p:nvPr/>
        </p:nvSpPr>
        <p:spPr>
          <a:xfrm>
            <a:off x="4093828" y="135350"/>
            <a:ext cx="914400" cy="7874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8" name="Rectángulo 7">
            <a:extLst>
              <a:ext uri="{FF2B5EF4-FFF2-40B4-BE49-F238E27FC236}">
                <a16:creationId xmlns:a16="http://schemas.microsoft.com/office/drawing/2014/main" id="{7BCBC748-A278-68F8-FAE7-CB764F1D76AF}"/>
              </a:ext>
            </a:extLst>
          </p:cNvPr>
          <p:cNvSpPr/>
          <p:nvPr/>
        </p:nvSpPr>
        <p:spPr>
          <a:xfrm>
            <a:off x="6782230" y="240911"/>
            <a:ext cx="1942321" cy="39205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
        <p:nvSpPr>
          <p:cNvPr id="9" name="Rectángulo 8">
            <a:extLst>
              <a:ext uri="{FF2B5EF4-FFF2-40B4-BE49-F238E27FC236}">
                <a16:creationId xmlns:a16="http://schemas.microsoft.com/office/drawing/2014/main" id="{7780AD80-C995-B6B9-86E8-D03AC0CDDDE9}"/>
              </a:ext>
            </a:extLst>
          </p:cNvPr>
          <p:cNvSpPr/>
          <p:nvPr/>
        </p:nvSpPr>
        <p:spPr>
          <a:xfrm>
            <a:off x="5418715" y="2003997"/>
            <a:ext cx="2810885" cy="39205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
        <p:nvSpPr>
          <p:cNvPr id="10" name="Rectángulo 9">
            <a:extLst>
              <a:ext uri="{FF2B5EF4-FFF2-40B4-BE49-F238E27FC236}">
                <a16:creationId xmlns:a16="http://schemas.microsoft.com/office/drawing/2014/main" id="{4412EBE7-4185-123F-C245-930D78D17DCC}"/>
              </a:ext>
            </a:extLst>
          </p:cNvPr>
          <p:cNvSpPr/>
          <p:nvPr/>
        </p:nvSpPr>
        <p:spPr>
          <a:xfrm>
            <a:off x="6824157" y="3208378"/>
            <a:ext cx="865464" cy="10024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
        <p:nvSpPr>
          <p:cNvPr id="11" name="Rectángulo 10">
            <a:extLst>
              <a:ext uri="{FF2B5EF4-FFF2-40B4-BE49-F238E27FC236}">
                <a16:creationId xmlns:a16="http://schemas.microsoft.com/office/drawing/2014/main" id="{7043F9A5-AAFF-B2CC-7DAB-2E496DDE9D94}"/>
              </a:ext>
            </a:extLst>
          </p:cNvPr>
          <p:cNvSpPr/>
          <p:nvPr/>
        </p:nvSpPr>
        <p:spPr>
          <a:xfrm>
            <a:off x="6887361" y="5679775"/>
            <a:ext cx="1837190" cy="10024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
        <p:nvSpPr>
          <p:cNvPr id="13" name="Rectángulo 12">
            <a:extLst>
              <a:ext uri="{FF2B5EF4-FFF2-40B4-BE49-F238E27FC236}">
                <a16:creationId xmlns:a16="http://schemas.microsoft.com/office/drawing/2014/main" id="{A9F37DB8-7432-E90E-6C57-E91FC3024B9A}"/>
              </a:ext>
            </a:extLst>
          </p:cNvPr>
          <p:cNvSpPr/>
          <p:nvPr/>
        </p:nvSpPr>
        <p:spPr>
          <a:xfrm>
            <a:off x="2557278" y="2345933"/>
            <a:ext cx="471148" cy="12043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1350970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505855" y="284610"/>
            <a:ext cx="6763440" cy="923330"/>
          </a:xfrm>
          <a:prstGeom prst="rect">
            <a:avLst/>
          </a:prstGeom>
        </p:spPr>
        <p:txBody>
          <a:bodyPr wrap="square">
            <a:spAutoFit/>
          </a:bodyPr>
          <a:lstStyle/>
          <a:p>
            <a:pPr lvl="0" algn="just">
              <a:spcAft>
                <a:spcPts val="0"/>
              </a:spcAft>
            </a:pPr>
            <a:r>
              <a:rPr lang="es-ES_tradnl"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6. El Responsable de CS elabora y enviar a revisión el material de capacitación que va a utilizar para capacitar al Comité de Contraloría Social.</a:t>
            </a:r>
          </a:p>
        </p:txBody>
      </p:sp>
      <p:sp>
        <p:nvSpPr>
          <p:cNvPr id="15" name="Rectángulo 14"/>
          <p:cNvSpPr/>
          <p:nvPr/>
        </p:nvSpPr>
        <p:spPr>
          <a:xfrm>
            <a:off x="7161646" y="860705"/>
            <a:ext cx="4790101" cy="923330"/>
          </a:xfrm>
          <a:prstGeom prst="rect">
            <a:avLst/>
          </a:prstGeom>
        </p:spPr>
        <p:txBody>
          <a:bodyPr wrap="square">
            <a:spAutoFit/>
          </a:bodyPr>
          <a:lstStyle/>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El material de capacitación debe incluir al menos los siguientes puntos:</a:t>
            </a:r>
          </a:p>
          <a:p>
            <a:pPr lvl="0" algn="just"/>
            <a:endPar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endParaRPr>
          </a:p>
        </p:txBody>
      </p:sp>
      <p:sp>
        <p:nvSpPr>
          <p:cNvPr id="16" name="Rectángulo 15"/>
          <p:cNvSpPr/>
          <p:nvPr/>
        </p:nvSpPr>
        <p:spPr>
          <a:xfrm>
            <a:off x="6996566" y="1529252"/>
            <a:ext cx="4994336" cy="4201150"/>
          </a:xfrm>
          <a:prstGeom prst="rect">
            <a:avLst/>
          </a:prstGeom>
        </p:spPr>
        <p:txBody>
          <a:bodyPr wrap="square">
            <a:spAutoFit/>
          </a:bodyPr>
          <a:lstStyle/>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¿Qué es la Contraloría Social?, Objetivo, beneficios…</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¿Qué es el Comité de CS?, quienes lo conforman, funciones...</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Beneficiarios del Programa</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Documentos normativos</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Funciones del Responsable de CS</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Presentación del PITCS y Formatos de CS</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Fechas de Actividades de seguimiento</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Actividades a realizar y seguimiento</a:t>
            </a:r>
          </a:p>
          <a:p>
            <a:pPr marL="285750" lvl="0" indent="-285750" algn="just">
              <a:spcAft>
                <a:spcPts val="1000"/>
              </a:spcAft>
              <a:buFont typeface="Wingdings" panose="05000000000000000000" pitchFamily="2" charset="2"/>
              <a:buChar char="Ø"/>
            </a:pPr>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Información sobre Quejas y Denuncias</a:t>
            </a:r>
          </a:p>
          <a:p>
            <a:pPr lvl="0" algn="just">
              <a:spcAft>
                <a:spcPts val="1000"/>
              </a:spcAft>
            </a:pP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endParaRPr>
          </a:p>
        </p:txBody>
      </p:sp>
      <p:sp>
        <p:nvSpPr>
          <p:cNvPr id="17" name="Rectángulo 16"/>
          <p:cNvSpPr/>
          <p:nvPr/>
        </p:nvSpPr>
        <p:spPr>
          <a:xfrm>
            <a:off x="505855" y="5617472"/>
            <a:ext cx="5362552" cy="1131015"/>
          </a:xfrm>
          <a:prstGeom prst="rect">
            <a:avLst/>
          </a:prstGeom>
        </p:spPr>
        <p:txBody>
          <a:bodyPr wrap="square">
            <a:spAutoFit/>
          </a:bodyPr>
          <a:lstStyle/>
          <a:p>
            <a:pPr>
              <a:lnSpc>
                <a:spcPct val="107000"/>
              </a:lnSpc>
              <a:spcAft>
                <a:spcPts val="800"/>
              </a:spcAft>
            </a:pPr>
            <a:r>
              <a:rPr lang="es-MX" sz="1600" b="1" dirty="0">
                <a:ln w="0">
                  <a:solidFill>
                    <a:schemeClr val="bg1"/>
                  </a:solidFill>
                </a:ln>
                <a:solidFill>
                  <a:schemeClr val="bg1"/>
                </a:solidFill>
                <a:latin typeface="Montserrat SemiBold" panose="020B0604020202020204" charset="0"/>
                <a:ea typeface="Calibri" panose="020F0502020204030204" pitchFamily="34" charset="0"/>
                <a:cs typeface="Times New Roman" panose="02020603050405020304" pitchFamily="18" charset="0"/>
              </a:rPr>
              <a:t>Importante: Enviar el (los) Archivo(s) de Material(es) de Capacitación con el siguiente nombre: MCAPACITACION-UT/UP(inicial de la universidad)</a:t>
            </a:r>
          </a:p>
        </p:txBody>
      </p:sp>
      <p:cxnSp>
        <p:nvCxnSpPr>
          <p:cNvPr id="19" name="Conector recto de flecha 18"/>
          <p:cNvCxnSpPr/>
          <p:nvPr/>
        </p:nvCxnSpPr>
        <p:spPr>
          <a:xfrm>
            <a:off x="5142155" y="6061131"/>
            <a:ext cx="1481607" cy="1886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Rectángulo 20"/>
          <p:cNvSpPr/>
          <p:nvPr/>
        </p:nvSpPr>
        <p:spPr>
          <a:xfrm>
            <a:off x="6852150" y="5650060"/>
            <a:ext cx="4909496" cy="92333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lvl="0" algn="just">
              <a:spcAft>
                <a:spcPts val="0"/>
              </a:spcAft>
            </a:pPr>
            <a:r>
              <a:rPr lang="es-ES_tradnl" b="1" dirty="0">
                <a:ln w="10160">
                  <a:solidFill>
                    <a:schemeClr val="tx1"/>
                  </a:solidFill>
                  <a:prstDash val="solid"/>
                </a:ln>
                <a:solidFill>
                  <a:schemeClr val="tx1"/>
                </a:solidFill>
                <a:effectLst>
                  <a:outerShdw blurRad="38100" dist="22860" dir="5400000" algn="tl" rotWithShape="0">
                    <a:srgbClr val="000000">
                      <a:alpha val="30000"/>
                    </a:srgbClr>
                  </a:outerShdw>
                </a:effectLst>
                <a:latin typeface="Montserrat SemiBold" panose="020B0604020202020204" charset="0"/>
                <a:ea typeface="MS Mincho"/>
                <a:cs typeface="Times New Roman" panose="02020603050405020304" pitchFamily="18" charset="0"/>
              </a:rPr>
              <a:t>Enviar el archivo a validar a la persona  responsable de la </a:t>
            </a:r>
            <a:r>
              <a:rPr lang="es-ES_tradnl" b="1" dirty="0" err="1">
                <a:ln w="10160">
                  <a:solidFill>
                    <a:schemeClr val="tx1"/>
                  </a:solidFill>
                  <a:prstDash val="solid"/>
                </a:ln>
                <a:solidFill>
                  <a:schemeClr val="tx1"/>
                </a:solidFill>
                <a:effectLst>
                  <a:outerShdw blurRad="38100" dist="22860" dir="5400000" algn="tl" rotWithShape="0">
                    <a:srgbClr val="000000">
                      <a:alpha val="30000"/>
                    </a:srgbClr>
                  </a:outerShdw>
                </a:effectLst>
                <a:latin typeface="Montserrat SemiBold" panose="020B0604020202020204" charset="0"/>
                <a:ea typeface="MS Mincho"/>
                <a:cs typeface="Times New Roman" panose="02020603050405020304" pitchFamily="18" charset="0"/>
              </a:rPr>
              <a:t>DGUTyP</a:t>
            </a:r>
            <a:r>
              <a:rPr lang="es-ES_tradnl" b="1" dirty="0">
                <a:ln w="10160">
                  <a:solidFill>
                    <a:schemeClr val="tx1"/>
                  </a:solidFill>
                  <a:prstDash val="solid"/>
                </a:ln>
                <a:solidFill>
                  <a:schemeClr val="tx1"/>
                </a:solidFill>
                <a:effectLst>
                  <a:outerShdw blurRad="38100" dist="22860" dir="5400000" algn="tl" rotWithShape="0">
                    <a:srgbClr val="000000">
                      <a:alpha val="30000"/>
                    </a:srgbClr>
                  </a:outerShdw>
                </a:effectLst>
                <a:latin typeface="Montserrat SemiBold" panose="020B0604020202020204" charset="0"/>
                <a:ea typeface="MS Mincho"/>
                <a:cs typeface="Times New Roman" panose="02020603050405020304" pitchFamily="18" charset="0"/>
              </a:rPr>
              <a:t> de darle seguimiento a su universidad</a:t>
            </a:r>
            <a:endParaRPr lang="es-MX" b="1" dirty="0">
              <a:ln w="10160">
                <a:solidFill>
                  <a:schemeClr val="tx1"/>
                </a:solidFill>
                <a:prstDash val="solid"/>
              </a:ln>
              <a:solidFill>
                <a:schemeClr val="tx1"/>
              </a:solidFill>
              <a:effectLst>
                <a:outerShdw blurRad="38100" dist="22860" dir="5400000" algn="tl" rotWithShape="0">
                  <a:srgbClr val="000000">
                    <a:alpha val="30000"/>
                  </a:srgbClr>
                </a:outerShdw>
              </a:effectLst>
              <a:latin typeface="Montserrat SemiBold" panose="020B0604020202020204" charset="0"/>
              <a:ea typeface="MS Mincho"/>
              <a:cs typeface="Times New Roman" panose="02020603050405020304" pitchFamily="18" charset="0"/>
            </a:endParaRPr>
          </a:p>
        </p:txBody>
      </p:sp>
      <p:grpSp>
        <p:nvGrpSpPr>
          <p:cNvPr id="2" name="Grupo 1">
            <a:extLst>
              <a:ext uri="{FF2B5EF4-FFF2-40B4-BE49-F238E27FC236}">
                <a16:creationId xmlns:a16="http://schemas.microsoft.com/office/drawing/2014/main" id="{29B6C479-433F-EB2B-950C-B32154781195}"/>
              </a:ext>
            </a:extLst>
          </p:cNvPr>
          <p:cNvGrpSpPr/>
          <p:nvPr/>
        </p:nvGrpSpPr>
        <p:grpSpPr>
          <a:xfrm>
            <a:off x="9429781" y="60163"/>
            <a:ext cx="2521966" cy="426591"/>
            <a:chOff x="7993754" y="0"/>
            <a:chExt cx="4198245" cy="772541"/>
          </a:xfrm>
        </p:grpSpPr>
        <p:sp>
          <p:nvSpPr>
            <p:cNvPr id="3" name="Rectángulo 2">
              <a:extLst>
                <a:ext uri="{FF2B5EF4-FFF2-40B4-BE49-F238E27FC236}">
                  <a16:creationId xmlns:a16="http://schemas.microsoft.com/office/drawing/2014/main" id="{5472B0B3-0A2C-0292-4902-8851A6316F89}"/>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6D773F33-D4EC-8D9D-BC11-11AF57E8A4E0}"/>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E1267F87-EFD6-F113-A145-2C69711C8E85}"/>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8" name="Imagen 7">
            <a:extLst>
              <a:ext uri="{FF2B5EF4-FFF2-40B4-BE49-F238E27FC236}">
                <a16:creationId xmlns:a16="http://schemas.microsoft.com/office/drawing/2014/main" id="{8B629613-40AB-7977-1406-450D4C871C64}"/>
              </a:ext>
            </a:extLst>
          </p:cNvPr>
          <p:cNvPicPr>
            <a:picLocks noChangeAspect="1"/>
          </p:cNvPicPr>
          <p:nvPr/>
        </p:nvPicPr>
        <p:blipFill rotWithShape="1">
          <a:blip r:embed="rId4"/>
          <a:srcRect l="20436" t="16442" r="4149" b="9213"/>
          <a:stretch/>
        </p:blipFill>
        <p:spPr>
          <a:xfrm>
            <a:off x="321945" y="1490213"/>
            <a:ext cx="6602413" cy="36611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472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eurón 5">
            <a:extLst>
              <a:ext uri="{FF2B5EF4-FFF2-40B4-BE49-F238E27FC236}">
                <a16:creationId xmlns:a16="http://schemas.microsoft.com/office/drawing/2014/main" id="{D0A03FF3-E1E5-4A4E-930F-38FB7C4E00F2}"/>
              </a:ext>
            </a:extLst>
          </p:cNvPr>
          <p:cNvSpPr/>
          <p:nvPr/>
        </p:nvSpPr>
        <p:spPr>
          <a:xfrm rot="16200000">
            <a:off x="4108450" y="30076775"/>
            <a:ext cx="382588" cy="212725"/>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7" name="Cheurón 6">
            <a:extLst>
              <a:ext uri="{FF2B5EF4-FFF2-40B4-BE49-F238E27FC236}">
                <a16:creationId xmlns:a16="http://schemas.microsoft.com/office/drawing/2014/main" id="{8FF5E69E-6D41-4914-A0E3-14349B4D7B7C}"/>
              </a:ext>
            </a:extLst>
          </p:cNvPr>
          <p:cNvSpPr/>
          <p:nvPr/>
        </p:nvSpPr>
        <p:spPr>
          <a:xfrm rot="16200000">
            <a:off x="8351838" y="29986288"/>
            <a:ext cx="373062"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8" name="Cheurón 7">
            <a:extLst>
              <a:ext uri="{FF2B5EF4-FFF2-40B4-BE49-F238E27FC236}">
                <a16:creationId xmlns:a16="http://schemas.microsoft.com/office/drawing/2014/main" id="{58D51007-E6B1-4376-86E3-88DCEE36D933}"/>
              </a:ext>
            </a:extLst>
          </p:cNvPr>
          <p:cNvSpPr/>
          <p:nvPr/>
        </p:nvSpPr>
        <p:spPr>
          <a:xfrm rot="16200000">
            <a:off x="4127500" y="31115000"/>
            <a:ext cx="373063"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9" name="Cheurón 8">
            <a:extLst>
              <a:ext uri="{FF2B5EF4-FFF2-40B4-BE49-F238E27FC236}">
                <a16:creationId xmlns:a16="http://schemas.microsoft.com/office/drawing/2014/main" id="{4F813367-8A3D-4E70-B4C6-01FB93B401C5}"/>
              </a:ext>
            </a:extLst>
          </p:cNvPr>
          <p:cNvSpPr/>
          <p:nvPr/>
        </p:nvSpPr>
        <p:spPr>
          <a:xfrm rot="5400000">
            <a:off x="6246813" y="29433838"/>
            <a:ext cx="346075"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10" name="Cheurón 9">
            <a:extLst>
              <a:ext uri="{FF2B5EF4-FFF2-40B4-BE49-F238E27FC236}">
                <a16:creationId xmlns:a16="http://schemas.microsoft.com/office/drawing/2014/main" id="{010961F0-B0E5-4F7C-A03B-A45B8C96E1F8}"/>
              </a:ext>
            </a:extLst>
          </p:cNvPr>
          <p:cNvSpPr/>
          <p:nvPr/>
        </p:nvSpPr>
        <p:spPr>
          <a:xfrm rot="5400000">
            <a:off x="6183313" y="30753050"/>
            <a:ext cx="363537" cy="147638"/>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14" name="Rectángulo 13"/>
          <p:cNvSpPr/>
          <p:nvPr/>
        </p:nvSpPr>
        <p:spPr>
          <a:xfrm>
            <a:off x="720762" y="101811"/>
            <a:ext cx="6346767" cy="646331"/>
          </a:xfrm>
          <a:prstGeom prst="rect">
            <a:avLst/>
          </a:prstGeom>
        </p:spPr>
        <p:txBody>
          <a:bodyPr wrap="square">
            <a:spAutoFit/>
          </a:bodyPr>
          <a:lstStyle/>
          <a:p>
            <a:pPr lvl="0" algn="just">
              <a:spcAft>
                <a:spcPts val="0"/>
              </a:spcAft>
            </a:pPr>
            <a:r>
              <a:rPr lang="es-ES_tradnl"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7. Enviar reporte de Quejas y Denuncias</a:t>
            </a:r>
          </a:p>
          <a:p>
            <a:pPr lvl="0" algn="just">
              <a:spcAft>
                <a:spcPts val="0"/>
              </a:spcAft>
            </a:pPr>
            <a:r>
              <a:rPr lang="es-ES_tradnl"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 </a:t>
            </a:r>
          </a:p>
        </p:txBody>
      </p:sp>
      <p:grpSp>
        <p:nvGrpSpPr>
          <p:cNvPr id="3" name="Grupo 2">
            <a:extLst>
              <a:ext uri="{FF2B5EF4-FFF2-40B4-BE49-F238E27FC236}">
                <a16:creationId xmlns:a16="http://schemas.microsoft.com/office/drawing/2014/main" id="{527705A1-D303-D5F4-3EBA-A81AFC2B951D}"/>
              </a:ext>
            </a:extLst>
          </p:cNvPr>
          <p:cNvGrpSpPr/>
          <p:nvPr/>
        </p:nvGrpSpPr>
        <p:grpSpPr>
          <a:xfrm>
            <a:off x="9625535" y="101811"/>
            <a:ext cx="2521966" cy="426591"/>
            <a:chOff x="7993754" y="0"/>
            <a:chExt cx="4198245" cy="772541"/>
          </a:xfrm>
        </p:grpSpPr>
        <p:sp>
          <p:nvSpPr>
            <p:cNvPr id="4" name="Rectángulo 3">
              <a:extLst>
                <a:ext uri="{FF2B5EF4-FFF2-40B4-BE49-F238E27FC236}">
                  <a16:creationId xmlns:a16="http://schemas.microsoft.com/office/drawing/2014/main" id="{310F8D67-1F4A-A987-C51B-DBFF38EE77B5}"/>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161F78D7-8ADD-ABCD-65BD-05D7BE5395F3}"/>
                </a:ext>
              </a:extLst>
            </p:cNvPr>
            <p:cNvPicPr>
              <a:picLocks noChangeAspect="1"/>
            </p:cNvPicPr>
            <p:nvPr/>
          </p:nvPicPr>
          <p:blipFill>
            <a:blip r:embed="rId2"/>
            <a:stretch>
              <a:fillRect/>
            </a:stretch>
          </p:blipFill>
          <p:spPr>
            <a:xfrm>
              <a:off x="7993755" y="0"/>
              <a:ext cx="2798182" cy="772541"/>
            </a:xfrm>
            <a:prstGeom prst="rect">
              <a:avLst/>
            </a:prstGeom>
          </p:spPr>
        </p:pic>
        <p:pic>
          <p:nvPicPr>
            <p:cNvPr id="12" name="Imagen 11">
              <a:extLst>
                <a:ext uri="{FF2B5EF4-FFF2-40B4-BE49-F238E27FC236}">
                  <a16:creationId xmlns:a16="http://schemas.microsoft.com/office/drawing/2014/main" id="{B18EC99C-A7AB-77F9-E8A0-CA81F3F45E96}"/>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13" name="Rectángulo 12">
            <a:extLst>
              <a:ext uri="{FF2B5EF4-FFF2-40B4-BE49-F238E27FC236}">
                <a16:creationId xmlns:a16="http://schemas.microsoft.com/office/drawing/2014/main" id="{FF286CD8-63AE-3960-1CCD-C12C411C73A9}"/>
              </a:ext>
            </a:extLst>
          </p:cNvPr>
          <p:cNvSpPr/>
          <p:nvPr/>
        </p:nvSpPr>
        <p:spPr>
          <a:xfrm>
            <a:off x="195231" y="748142"/>
            <a:ext cx="9619197" cy="58766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latin typeface="Montserrat SemiBold" panose="020B0604020202020204" charset="0"/>
            </a:endParaRPr>
          </a:p>
        </p:txBody>
      </p:sp>
      <p:pic>
        <p:nvPicPr>
          <p:cNvPr id="15" name="Imagen 14">
            <a:extLst>
              <a:ext uri="{FF2B5EF4-FFF2-40B4-BE49-F238E27FC236}">
                <a16:creationId xmlns:a16="http://schemas.microsoft.com/office/drawing/2014/main" id="{9EE3BB80-5BAE-69F8-4CA4-1497EC0D864F}"/>
              </a:ext>
            </a:extLst>
          </p:cNvPr>
          <p:cNvPicPr>
            <a:picLocks noChangeAspect="1"/>
          </p:cNvPicPr>
          <p:nvPr/>
        </p:nvPicPr>
        <p:blipFill>
          <a:blip r:embed="rId4"/>
          <a:stretch>
            <a:fillRect/>
          </a:stretch>
        </p:blipFill>
        <p:spPr>
          <a:xfrm>
            <a:off x="720762" y="748142"/>
            <a:ext cx="7835318" cy="5750667"/>
          </a:xfrm>
          <a:prstGeom prst="rect">
            <a:avLst/>
          </a:prstGeom>
        </p:spPr>
      </p:pic>
    </p:spTree>
    <p:extLst>
      <p:ext uri="{BB962C8B-B14F-4D97-AF65-F5344CB8AC3E}">
        <p14:creationId xmlns:p14="http://schemas.microsoft.com/office/powerpoint/2010/main" val="45048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540325" y="745748"/>
            <a:ext cx="11038182" cy="5823704"/>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solidFill>
                <a:prstClr val="black"/>
              </a:solidFill>
            </a:endParaRPr>
          </a:p>
        </p:txBody>
      </p:sp>
      <p:sp>
        <p:nvSpPr>
          <p:cNvPr id="10" name="Rectángulo 9"/>
          <p:cNvSpPr/>
          <p:nvPr/>
        </p:nvSpPr>
        <p:spPr>
          <a:xfrm>
            <a:off x="540325" y="224616"/>
            <a:ext cx="7915523" cy="369332"/>
          </a:xfrm>
          <a:prstGeom prst="rect">
            <a:avLst/>
          </a:prstGeom>
        </p:spPr>
        <p:txBody>
          <a:bodyPr wrap="square">
            <a:spAutoFit/>
          </a:bodyPr>
          <a:lstStyle/>
          <a:p>
            <a:pPr algn="just"/>
            <a:r>
              <a:rPr lang="es-ES_tradnl"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8. Enviar el Informe de CCS debidamente firmado </a:t>
            </a:r>
          </a:p>
        </p:txBody>
      </p:sp>
      <p:sp>
        <p:nvSpPr>
          <p:cNvPr id="5" name="Rectángulo 4"/>
          <p:cNvSpPr/>
          <p:nvPr/>
        </p:nvSpPr>
        <p:spPr>
          <a:xfrm>
            <a:off x="824548" y="1326348"/>
            <a:ext cx="10546286" cy="1323439"/>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s-MX" sz="2000" b="1" dirty="0">
                <a:ln w="0"/>
                <a:solidFill>
                  <a:prstClr val="black"/>
                </a:solidFill>
                <a:ea typeface="Calibri" panose="020F0502020204030204" pitchFamily="34" charset="0"/>
                <a:cs typeface="Times New Roman" panose="02020603050405020304" pitchFamily="18" charset="0"/>
              </a:rPr>
              <a:t>El Comité de Contraloría Social en su reunión final, contestarán el formulario del Informe Final.</a:t>
            </a:r>
          </a:p>
          <a:p>
            <a:r>
              <a:rPr lang="es-MX" sz="2000" b="1" dirty="0">
                <a:ln w="0"/>
                <a:solidFill>
                  <a:prstClr val="black"/>
                </a:solidFill>
                <a:ea typeface="Calibri" panose="020F0502020204030204" pitchFamily="34" charset="0"/>
                <a:cs typeface="Times New Roman" panose="02020603050405020304" pitchFamily="18" charset="0"/>
              </a:rPr>
              <a:t> </a:t>
            </a:r>
            <a:r>
              <a:rPr lang="es-MX" sz="2000" b="1" dirty="0">
                <a:ln w="0"/>
                <a:solidFill>
                  <a:prstClr val="black"/>
                </a:solidFill>
                <a:cs typeface="Times New Roman" panose="02020603050405020304" pitchFamily="18" charset="0"/>
              </a:rPr>
              <a:t>El Responsable pondrá el logotipo de su Universidad, además de verificar que se encuentre llenado y firmado correctamente y </a:t>
            </a:r>
            <a:r>
              <a:rPr lang="es-MX" sz="2000" b="1" dirty="0">
                <a:ln w="0"/>
                <a:solidFill>
                  <a:prstClr val="black"/>
                </a:solidFill>
                <a:ea typeface="Calibri" panose="020F0502020204030204" pitchFamily="34" charset="0"/>
                <a:cs typeface="Times New Roman" panose="02020603050405020304" pitchFamily="18" charset="0"/>
              </a:rPr>
              <a:t>se encargará de subirlo a la página de la Universidad. </a:t>
            </a:r>
          </a:p>
          <a:p>
            <a:endParaRPr lang="es-MX" sz="2000" b="1" dirty="0">
              <a:ln w="0"/>
              <a:solidFill>
                <a:prstClr val="black"/>
              </a:solidFill>
            </a:endParaRPr>
          </a:p>
        </p:txBody>
      </p:sp>
      <p:sp>
        <p:nvSpPr>
          <p:cNvPr id="4" name="Rectángulo 3"/>
          <p:cNvSpPr/>
          <p:nvPr/>
        </p:nvSpPr>
        <p:spPr>
          <a:xfrm>
            <a:off x="1109522" y="5314327"/>
            <a:ext cx="9976337" cy="646331"/>
          </a:xfrm>
          <a:prstGeom prst="rect">
            <a:avLst/>
          </a:prstGeom>
        </p:spPr>
        <p:txBody>
          <a:bodyPr wrap="square">
            <a:spAutoFit/>
          </a:bodyPr>
          <a:lstStyle/>
          <a:p>
            <a:r>
              <a:rPr lang="es-ES_tradnl" b="1" dirty="0">
                <a:solidFill>
                  <a:prstClr val="black"/>
                </a:solidFill>
                <a:latin typeface="Arial" panose="020B0604020202020204" pitchFamily="34" charset="0"/>
                <a:ea typeface="MS Mincho"/>
              </a:rPr>
              <a:t>El informe final deberá subirse a </a:t>
            </a:r>
            <a:r>
              <a:rPr lang="es-ES_tradnl" b="1" dirty="0">
                <a:solidFill>
                  <a:srgbClr val="000000"/>
                </a:solidFill>
                <a:latin typeface="Arial" panose="020B0604020202020204" pitchFamily="34" charset="0"/>
                <a:ea typeface="MS Mincho"/>
              </a:rPr>
              <a:t>más tardar a los 30 días naturales posteriores a su ejecución y deberá estar en el SICS antes del 31 de diciembre.</a:t>
            </a:r>
            <a:endParaRPr lang="es-MX" dirty="0">
              <a:solidFill>
                <a:prstClr val="black"/>
              </a:solidFill>
            </a:endParaRPr>
          </a:p>
        </p:txBody>
      </p:sp>
      <p:grpSp>
        <p:nvGrpSpPr>
          <p:cNvPr id="2" name="Grupo 1">
            <a:extLst>
              <a:ext uri="{FF2B5EF4-FFF2-40B4-BE49-F238E27FC236}">
                <a16:creationId xmlns:a16="http://schemas.microsoft.com/office/drawing/2014/main" id="{44A4F829-AD3E-1876-9DF3-ECBBC6714FD1}"/>
              </a:ext>
            </a:extLst>
          </p:cNvPr>
          <p:cNvGrpSpPr/>
          <p:nvPr/>
        </p:nvGrpSpPr>
        <p:grpSpPr>
          <a:xfrm>
            <a:off x="9408123" y="98866"/>
            <a:ext cx="2521966" cy="426591"/>
            <a:chOff x="7993754" y="0"/>
            <a:chExt cx="4198245" cy="772541"/>
          </a:xfrm>
        </p:grpSpPr>
        <p:sp>
          <p:nvSpPr>
            <p:cNvPr id="3" name="Rectángulo 2">
              <a:extLst>
                <a:ext uri="{FF2B5EF4-FFF2-40B4-BE49-F238E27FC236}">
                  <a16:creationId xmlns:a16="http://schemas.microsoft.com/office/drawing/2014/main" id="{F6E1D138-801F-0309-49EA-71AA87A26F78}"/>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8" name="Imagen 7" descr="Logotipo&#10;&#10;Descripción generada automáticamente con confianza baja">
              <a:extLst>
                <a:ext uri="{FF2B5EF4-FFF2-40B4-BE49-F238E27FC236}">
                  <a16:creationId xmlns:a16="http://schemas.microsoft.com/office/drawing/2014/main" id="{02A73771-E35C-02BF-5A3F-56152569E41E}"/>
                </a:ext>
              </a:extLst>
            </p:cNvPr>
            <p:cNvPicPr>
              <a:picLocks noChangeAspect="1"/>
            </p:cNvPicPr>
            <p:nvPr/>
          </p:nvPicPr>
          <p:blipFill>
            <a:blip r:embed="rId2"/>
            <a:stretch>
              <a:fillRect/>
            </a:stretch>
          </p:blipFill>
          <p:spPr>
            <a:xfrm>
              <a:off x="7993755" y="0"/>
              <a:ext cx="2798182" cy="772541"/>
            </a:xfrm>
            <a:prstGeom prst="rect">
              <a:avLst/>
            </a:prstGeom>
          </p:spPr>
        </p:pic>
        <p:pic>
          <p:nvPicPr>
            <p:cNvPr id="11" name="Imagen 10">
              <a:extLst>
                <a:ext uri="{FF2B5EF4-FFF2-40B4-BE49-F238E27FC236}">
                  <a16:creationId xmlns:a16="http://schemas.microsoft.com/office/drawing/2014/main" id="{8CDF8C99-BBC5-D38F-92F2-BD911ADC394B}"/>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2" name="Imagen 11">
            <a:extLst>
              <a:ext uri="{FF2B5EF4-FFF2-40B4-BE49-F238E27FC236}">
                <a16:creationId xmlns:a16="http://schemas.microsoft.com/office/drawing/2014/main" id="{C2E4917B-7450-58BE-FDAB-B0DCC2A02E94}"/>
              </a:ext>
            </a:extLst>
          </p:cNvPr>
          <p:cNvPicPr>
            <a:picLocks noChangeAspect="1"/>
          </p:cNvPicPr>
          <p:nvPr/>
        </p:nvPicPr>
        <p:blipFill>
          <a:blip r:embed="rId4"/>
          <a:stretch>
            <a:fillRect/>
          </a:stretch>
        </p:blipFill>
        <p:spPr>
          <a:xfrm>
            <a:off x="824548" y="3189997"/>
            <a:ext cx="10401300" cy="1952625"/>
          </a:xfrm>
          <a:prstGeom prst="rect">
            <a:avLst/>
          </a:prstGeom>
        </p:spPr>
      </p:pic>
      <p:cxnSp>
        <p:nvCxnSpPr>
          <p:cNvPr id="7" name="Conector recto de flecha 6"/>
          <p:cNvCxnSpPr/>
          <p:nvPr/>
        </p:nvCxnSpPr>
        <p:spPr>
          <a:xfrm>
            <a:off x="6097691" y="2646381"/>
            <a:ext cx="2906460" cy="101121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41837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2868" y="33372"/>
            <a:ext cx="11727888" cy="6756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1600" dirty="0">
                <a:ln w="0"/>
                <a:effectLst>
                  <a:outerShdw blurRad="38100" dist="19050" dir="2700000" algn="tl" rotWithShape="0">
                    <a:schemeClr val="dk1">
                      <a:alpha val="40000"/>
                    </a:schemeClr>
                  </a:outerShdw>
                </a:effectLst>
                <a:latin typeface="Montserrat SemiBold"/>
                <a:ea typeface="Calibri" panose="020F0502020204030204" pitchFamily="34" charset="0"/>
                <a:cs typeface="Times New Roman" panose="02020603050405020304" pitchFamily="18" charset="0"/>
              </a:rPr>
              <a:t>9. ACCIONES DE MEJORA</a:t>
            </a:r>
            <a:endParaRPr lang="es-MX" sz="1100" dirty="0">
              <a:ln w="0"/>
              <a:effectLst>
                <a:outerShdw blurRad="38100" dist="19050" dir="2700000" algn="tl" rotWithShape="0">
                  <a:schemeClr val="dk1">
                    <a:alpha val="40000"/>
                  </a:schemeClr>
                </a:outerShdw>
              </a:effectLst>
              <a:latin typeface="Montserrat SemiBold"/>
              <a:ea typeface="Calibri" panose="020F0502020204030204" pitchFamily="34" charset="0"/>
              <a:cs typeface="Times New Roman" panose="02020603050405020304" pitchFamily="18" charset="0"/>
            </a:endParaRPr>
          </a:p>
          <a:p>
            <a:pPr>
              <a:lnSpc>
                <a:spcPct val="107000"/>
              </a:lnSpc>
              <a:spcAft>
                <a:spcPts val="800"/>
              </a:spcAft>
            </a:pPr>
            <a:r>
              <a:rPr lang="es-MX" sz="1400" dirty="0">
                <a:ln w="0"/>
                <a:effectLst>
                  <a:outerShdw blurRad="38100" dist="19050" dir="2700000" algn="tl" rotWithShape="0">
                    <a:schemeClr val="dk1">
                      <a:alpha val="40000"/>
                    </a:schemeClr>
                  </a:outerShdw>
                </a:effectLst>
                <a:latin typeface="Montserrat SemiBold"/>
                <a:ea typeface="Calibri" panose="020F0502020204030204" pitchFamily="34" charset="0"/>
                <a:cs typeface="Times New Roman" panose="02020603050405020304" pitchFamily="18" charset="0"/>
              </a:rPr>
              <a:t>Objetivo: Elaborar un Reporte para mejorar las actividades de la Contraloría Social para el próximo ejercicio de CS.</a:t>
            </a:r>
            <a:endParaRPr lang="es-MX" sz="1100" dirty="0">
              <a:ln w="0"/>
              <a:effectLst>
                <a:outerShdw blurRad="38100" dist="19050" dir="2700000" algn="tl" rotWithShape="0">
                  <a:schemeClr val="dk1">
                    <a:alpha val="40000"/>
                  </a:schemeClr>
                </a:outerShdw>
              </a:effectLst>
              <a:latin typeface="Montserrat SemiBold"/>
              <a:ea typeface="Calibri" panose="020F0502020204030204" pitchFamily="34" charset="0"/>
              <a:cs typeface="Times New Roman" panose="02020603050405020304" pitchFamily="18" charset="0"/>
            </a:endParaRPr>
          </a:p>
        </p:txBody>
      </p:sp>
      <p:sp>
        <p:nvSpPr>
          <p:cNvPr id="7" name="Rectángulo 6"/>
          <p:cNvSpPr/>
          <p:nvPr/>
        </p:nvSpPr>
        <p:spPr>
          <a:xfrm>
            <a:off x="192868" y="924347"/>
            <a:ext cx="11648992" cy="16862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1400" b="1" dirty="0">
                <a:solidFill>
                  <a:prstClr val="black"/>
                </a:solidFill>
                <a:latin typeface="Montserrat SemiBold" panose="020B0604020202020204"/>
                <a:ea typeface="Calibri" panose="020F0502020204030204" pitchFamily="34" charset="0"/>
                <a:cs typeface="Times New Roman" panose="02020603050405020304" pitchFamily="18" charset="0"/>
              </a:rPr>
              <a:t>Acciones de mejora relacionadas con el uso del Sistema Informático de Contraloría Social (SICS):</a:t>
            </a:r>
            <a:endParaRPr lang="es-MX" sz="1200" dirty="0">
              <a:solidFill>
                <a:prstClr val="black"/>
              </a:solidFill>
              <a:latin typeface="Montserrat SemiBold" panose="020B0604020202020204"/>
              <a:ea typeface="Calibri" panose="020F0502020204030204" pitchFamily="34" charset="0"/>
              <a:cs typeface="Times New Roman" panose="02020603050405020304" pitchFamily="18" charset="0"/>
            </a:endParaRPr>
          </a:p>
          <a:p>
            <a:pPr>
              <a:lnSpc>
                <a:spcPct val="107000"/>
              </a:lnSpc>
              <a:spcAft>
                <a:spcPts val="800"/>
              </a:spcAft>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¿Qué acciones proponen a la Función Pública para hacer más efectiva esta actividad de CS referente al SICS? </a:t>
            </a:r>
            <a:endParaRPr lang="es-MX" sz="1200" dirty="0">
              <a:solidFill>
                <a:prstClr val="black"/>
              </a:solidFill>
              <a:latin typeface="Montserrat SemiBold" panose="020B0604020202020204"/>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es-MX" sz="1400" dirty="0">
                <a:solidFill>
                  <a:prstClr val="black"/>
                </a:solidFill>
                <a:latin typeface="Montserrat SemiBold" panose="020B0604020202020204"/>
                <a:ea typeface="Calibri" panose="020F0502020204030204" pitchFamily="34" charset="0"/>
              </a:rPr>
              <a:t>En el SICS poner la opción de quejas y denuncias.</a:t>
            </a:r>
            <a:endParaRPr lang="es-MX" sz="1400" dirty="0">
              <a:solidFill>
                <a:prstClr val="black"/>
              </a:solidFill>
              <a:latin typeface="Montserrat SemiBold" panose="020B0604020202020204"/>
              <a:ea typeface="Times New Roman" panose="02020603050405020304" pitchFamily="18" charset="0"/>
            </a:endParaRPr>
          </a:p>
          <a:p>
            <a:pPr marL="457200"/>
            <a:r>
              <a:rPr lang="es-MX" sz="1400" dirty="0">
                <a:solidFill>
                  <a:prstClr val="black"/>
                </a:solidFill>
                <a:latin typeface="Montserrat SemiBold" panose="020B0604020202020204"/>
                <a:ea typeface="Calibri" panose="020F0502020204030204" pitchFamily="34" charset="0"/>
              </a:rPr>
              <a:t> </a:t>
            </a:r>
            <a:endParaRPr lang="es-MX" sz="1400" dirty="0">
              <a:solidFill>
                <a:prstClr val="black"/>
              </a:solidFill>
              <a:latin typeface="Montserrat SemiBold" panose="020B0604020202020204"/>
              <a:ea typeface="Times New Roman" panose="02020603050405020304" pitchFamily="18" charset="0"/>
            </a:endParaRPr>
          </a:p>
          <a:p>
            <a:pPr marL="342900" indent="-342900" algn="just">
              <a:lnSpc>
                <a:spcPct val="120000"/>
              </a:lnSpc>
              <a:buFont typeface="Wingdings" panose="05000000000000000000" pitchFamily="2" charset="2"/>
              <a:buChar char=""/>
            </a:pPr>
            <a:r>
              <a:rPr lang="es-MX" sz="1400" dirty="0">
                <a:solidFill>
                  <a:prstClr val="black"/>
                </a:solidFill>
                <a:latin typeface="Montserrat SemiBold" panose="020B0604020202020204"/>
                <a:ea typeface="Calibri" panose="020F0502020204030204" pitchFamily="34" charset="0"/>
              </a:rPr>
              <a:t>Permitir subir en PDF el Informe del Comité de Contraloría Social y así tener una mayor evidencia.</a:t>
            </a:r>
            <a:r>
              <a:rPr lang="es-MX" sz="1400" dirty="0">
                <a:solidFill>
                  <a:prstClr val="black"/>
                </a:solidFill>
                <a:latin typeface="Montserrat SemiBold" panose="020B0604020202020204"/>
                <a:ea typeface="Times New Roman" panose="02020603050405020304" pitchFamily="18" charset="0"/>
              </a:rPr>
              <a:t> </a:t>
            </a:r>
          </a:p>
          <a:p>
            <a:pPr marL="342900" indent="-342900" algn="just">
              <a:lnSpc>
                <a:spcPct val="120000"/>
              </a:lnSpc>
              <a:buFont typeface="Wingdings" panose="05000000000000000000" pitchFamily="2" charset="2"/>
              <a:buChar char=""/>
            </a:pPr>
            <a:r>
              <a:rPr lang="es-MX" sz="1400" dirty="0">
                <a:solidFill>
                  <a:prstClr val="black"/>
                </a:solidFill>
                <a:latin typeface="Montserrat SemiBold" panose="020B0604020202020204"/>
                <a:ea typeface="Times New Roman" panose="02020603050405020304" pitchFamily="18" charset="0"/>
              </a:rPr>
              <a:t>En el SICS ampliar el número de caracteres para la descripción de actividades.</a:t>
            </a:r>
          </a:p>
        </p:txBody>
      </p:sp>
      <p:sp>
        <p:nvSpPr>
          <p:cNvPr id="8" name="Rectángulo 7"/>
          <p:cNvSpPr/>
          <p:nvPr/>
        </p:nvSpPr>
        <p:spPr>
          <a:xfrm>
            <a:off x="192868" y="2610578"/>
            <a:ext cx="11648992" cy="179267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1400" b="1" dirty="0">
                <a:solidFill>
                  <a:prstClr val="black"/>
                </a:solidFill>
                <a:latin typeface="Montserrat SemiBold" panose="020B0604020202020204"/>
                <a:ea typeface="Calibri" panose="020F0502020204030204" pitchFamily="34" charset="0"/>
                <a:cs typeface="Times New Roman" panose="02020603050405020304" pitchFamily="18" charset="0"/>
              </a:rPr>
              <a:t>Acciones de mejora relacionadas a todo el proceso de CS en la Universidad</a:t>
            </a:r>
          </a:p>
          <a:p>
            <a:pPr>
              <a:lnSpc>
                <a:spcPct val="107000"/>
              </a:lnSpc>
              <a:spcAft>
                <a:spcPts val="800"/>
              </a:spcAft>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¿Qué acciones proponen a la Universidad para hacer más efectiva esta actividad de CS? </a:t>
            </a:r>
          </a:p>
          <a:p>
            <a:pPr marL="342900" indent="-342900" algn="just">
              <a:lnSpc>
                <a:spcPct val="120000"/>
              </a:lnSpc>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Que las personas que acudan a la Capacitación, sean las que van a operar el SICS.</a:t>
            </a:r>
          </a:p>
          <a:p>
            <a:pPr marL="342900" indent="-342900" algn="just">
              <a:lnSpc>
                <a:spcPct val="120000"/>
              </a:lnSpc>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Ver la posibilidad de crear un chat en línea o </a:t>
            </a:r>
            <a:r>
              <a:rPr lang="es-MX" sz="1400" dirty="0" err="1">
                <a:solidFill>
                  <a:prstClr val="black"/>
                </a:solidFill>
                <a:latin typeface="Montserrat SemiBold" panose="020B0604020202020204"/>
                <a:ea typeface="Calibri" panose="020F0502020204030204" pitchFamily="34" charset="0"/>
                <a:cs typeface="Times New Roman" panose="02020603050405020304" pitchFamily="18" charset="0"/>
              </a:rPr>
              <a:t>whatsapp</a:t>
            </a: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 de todos los responsables de Contraloría Social.</a:t>
            </a:r>
          </a:p>
          <a:p>
            <a:pPr marL="342900" indent="-342900" algn="just">
              <a:lnSpc>
                <a:spcPct val="120000"/>
              </a:lnSpc>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Posterior a la capacitación promover una reunión del CCS con los Directivos de la Institución para aclarar algunas inquietudes sobre los montos y adquisiciones a realizar con el fondo aprobado.</a:t>
            </a:r>
          </a:p>
        </p:txBody>
      </p:sp>
      <p:sp>
        <p:nvSpPr>
          <p:cNvPr id="10" name="Rectángulo 9"/>
          <p:cNvSpPr/>
          <p:nvPr/>
        </p:nvSpPr>
        <p:spPr>
          <a:xfrm>
            <a:off x="192868" y="4411966"/>
            <a:ext cx="11648992" cy="22666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1400" b="1" dirty="0">
                <a:solidFill>
                  <a:prstClr val="black"/>
                </a:solidFill>
                <a:latin typeface="Montserrat SemiBold" panose="020B0604020202020204"/>
                <a:ea typeface="Calibri" panose="020F0502020204030204" pitchFamily="34" charset="0"/>
                <a:cs typeface="Times New Roman" panose="02020603050405020304" pitchFamily="18" charset="0"/>
              </a:rPr>
              <a:t>Acciones de mejora relacionadas a todo el proceso de CS y en relación con el personal de la </a:t>
            </a:r>
            <a:r>
              <a:rPr lang="es-MX" sz="1400" b="1" dirty="0" err="1">
                <a:solidFill>
                  <a:prstClr val="black"/>
                </a:solidFill>
                <a:latin typeface="Montserrat SemiBold" panose="020B0604020202020204"/>
                <a:ea typeface="Calibri" panose="020F0502020204030204" pitchFamily="34" charset="0"/>
                <a:cs typeface="Times New Roman" panose="02020603050405020304" pitchFamily="18" charset="0"/>
              </a:rPr>
              <a:t>DGUTyP</a:t>
            </a:r>
            <a:r>
              <a:rPr lang="es-MX" sz="1400" b="1" dirty="0">
                <a:solidFill>
                  <a:prstClr val="black"/>
                </a:solidFill>
                <a:latin typeface="Montserrat SemiBold" panose="020B0604020202020204"/>
                <a:ea typeface="Calibri" panose="020F0502020204030204" pitchFamily="34" charset="0"/>
                <a:cs typeface="Times New Roman" panose="02020603050405020304" pitchFamily="18" charset="0"/>
              </a:rPr>
              <a:t>. </a:t>
            </a:r>
          </a:p>
          <a:p>
            <a:pPr>
              <a:lnSpc>
                <a:spcPct val="107000"/>
              </a:lnSpc>
              <a:spcAft>
                <a:spcPts val="800"/>
              </a:spcAft>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¿Qué acciones proponen a la </a:t>
            </a:r>
            <a:r>
              <a:rPr lang="es-MX" sz="1400" dirty="0" err="1">
                <a:solidFill>
                  <a:prstClr val="black"/>
                </a:solidFill>
                <a:latin typeface="Montserrat SemiBold" panose="020B0604020202020204"/>
                <a:ea typeface="Calibri" panose="020F0502020204030204" pitchFamily="34" charset="0"/>
                <a:cs typeface="Times New Roman" panose="02020603050405020304" pitchFamily="18" charset="0"/>
              </a:rPr>
              <a:t>DGUTyP</a:t>
            </a: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 para hacer más efectiva esta actividad de CS? </a:t>
            </a:r>
          </a:p>
          <a:p>
            <a:pPr marL="342900" indent="-342900" algn="just">
              <a:lnSpc>
                <a:spcPct val="120000"/>
              </a:lnSpc>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Iniciar el proceso de CS de ser posible iniciar desde febrero o marzo la contraloría social, </a:t>
            </a:r>
          </a:p>
          <a:p>
            <a:pPr algn="just">
              <a:lnSpc>
                <a:spcPct val="120000"/>
              </a:lnSpc>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pues las capacitaciones inician en mayo o junio y la contraloría realmente se inicia a partir </a:t>
            </a:r>
          </a:p>
          <a:p>
            <a:pPr algn="just">
              <a:lnSpc>
                <a:spcPct val="120000"/>
              </a:lnSpc>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de esos meses. </a:t>
            </a:r>
          </a:p>
          <a:p>
            <a:pPr marL="342900" indent="-342900" algn="just">
              <a:lnSpc>
                <a:spcPct val="120000"/>
              </a:lnSpc>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Realizar un ejercicio completo con los anexos a llenar de principio a fin, no involucrarse </a:t>
            </a:r>
          </a:p>
          <a:p>
            <a:pPr algn="just">
              <a:lnSpc>
                <a:spcPct val="120000"/>
              </a:lnSpc>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tanto en lo teórico que es complejo, confuso y aburrido. </a:t>
            </a:r>
          </a:p>
          <a:p>
            <a:pPr marL="342900" indent="-342900" algn="just">
              <a:buFont typeface="Courier New" panose="02070309020205020404" pitchFamily="49" charset="0"/>
              <a:buChar char="o"/>
            </a:pPr>
            <a:r>
              <a:rPr lang="es-MX" sz="1400" dirty="0">
                <a:solidFill>
                  <a:prstClr val="black"/>
                </a:solidFill>
                <a:latin typeface="Montserrat SemiBold" panose="020B0604020202020204"/>
                <a:ea typeface="Calibri" panose="020F0502020204030204" pitchFamily="34" charset="0"/>
                <a:cs typeface="Times New Roman" panose="02020603050405020304" pitchFamily="18" charset="0"/>
              </a:rPr>
              <a:t>Hacer tutoriales (videos)</a:t>
            </a:r>
          </a:p>
        </p:txBody>
      </p:sp>
      <p:grpSp>
        <p:nvGrpSpPr>
          <p:cNvPr id="2" name="Grupo 1">
            <a:extLst>
              <a:ext uri="{FF2B5EF4-FFF2-40B4-BE49-F238E27FC236}">
                <a16:creationId xmlns:a16="http://schemas.microsoft.com/office/drawing/2014/main" id="{A7C1CF04-54E9-4BCB-3808-EC5F71791089}"/>
              </a:ext>
            </a:extLst>
          </p:cNvPr>
          <p:cNvGrpSpPr/>
          <p:nvPr/>
        </p:nvGrpSpPr>
        <p:grpSpPr>
          <a:xfrm>
            <a:off x="10066789" y="59886"/>
            <a:ext cx="2064636" cy="460231"/>
            <a:chOff x="7993754" y="0"/>
            <a:chExt cx="4198245" cy="772541"/>
          </a:xfrm>
        </p:grpSpPr>
        <p:sp>
          <p:nvSpPr>
            <p:cNvPr id="5" name="Rectángulo 4">
              <a:extLst>
                <a:ext uri="{FF2B5EF4-FFF2-40B4-BE49-F238E27FC236}">
                  <a16:creationId xmlns:a16="http://schemas.microsoft.com/office/drawing/2014/main" id="{76C4D136-AA4D-6A5F-AFAC-B6C21A13A36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1AA358B7-157E-B8AC-8A33-B31CAFCC3D80}"/>
                </a:ext>
              </a:extLst>
            </p:cNvPr>
            <p:cNvPicPr>
              <a:picLocks noChangeAspect="1"/>
            </p:cNvPicPr>
            <p:nvPr/>
          </p:nvPicPr>
          <p:blipFill>
            <a:blip r:embed="rId2"/>
            <a:stretch>
              <a:fillRect/>
            </a:stretch>
          </p:blipFill>
          <p:spPr>
            <a:xfrm>
              <a:off x="7993755" y="0"/>
              <a:ext cx="2798182" cy="772541"/>
            </a:xfrm>
            <a:prstGeom prst="rect">
              <a:avLst/>
            </a:prstGeom>
          </p:spPr>
        </p:pic>
        <p:pic>
          <p:nvPicPr>
            <p:cNvPr id="11" name="Imagen 10">
              <a:extLst>
                <a:ext uri="{FF2B5EF4-FFF2-40B4-BE49-F238E27FC236}">
                  <a16:creationId xmlns:a16="http://schemas.microsoft.com/office/drawing/2014/main" id="{7B8A8B45-C882-3C36-8AD4-09EF34AAB52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530334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881796" y="1037151"/>
            <a:ext cx="414169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_tradnl" dirty="0">
                <a:ln w="0"/>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Enviar el archivo de las acciones de mejora, con el siguiente nombre y en WORD:</a:t>
            </a:r>
          </a:p>
          <a:p>
            <a:pPr algn="ctr"/>
            <a:r>
              <a:rPr lang="es-ES_tradnl" dirty="0">
                <a:ln w="0"/>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Para el PRODEP por ejemplo:</a:t>
            </a:r>
          </a:p>
          <a:p>
            <a:pPr algn="ctr"/>
            <a:r>
              <a:rPr lang="es-ES_tradnl" dirty="0">
                <a:ln w="0"/>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UTCH-AM-U247</a:t>
            </a:r>
          </a:p>
        </p:txBody>
      </p:sp>
      <p:sp>
        <p:nvSpPr>
          <p:cNvPr id="12" name="Rectángulo 11"/>
          <p:cNvSpPr/>
          <p:nvPr/>
        </p:nvSpPr>
        <p:spPr>
          <a:xfrm>
            <a:off x="6788771" y="3516255"/>
            <a:ext cx="4327744"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spcAft>
                <a:spcPts val="0"/>
              </a:spcAft>
            </a:pPr>
            <a:r>
              <a:rPr lang="es-ES_tradnl" dirty="0">
                <a:ln w="0"/>
                <a:effectLst>
                  <a:outerShdw blurRad="38100" dist="19050" dir="2700000" algn="tl" rotWithShape="0">
                    <a:schemeClr val="dk1">
                      <a:alpha val="40000"/>
                    </a:schemeClr>
                  </a:outerShdw>
                </a:effectLst>
                <a:latin typeface="Montserrat SemiBold" panose="020B0604020202020204" charset="0"/>
                <a:ea typeface="MS Mincho"/>
                <a:cs typeface="Times New Roman" panose="02020603050405020304" pitchFamily="18" charset="0"/>
              </a:rPr>
              <a:t>El archivo de Acciones de Mejora se envía en Word. (No van firmados), si quieren poner nombre de quienes recomiendan pueden hacerlo.</a:t>
            </a:r>
          </a:p>
        </p:txBody>
      </p:sp>
      <p:grpSp>
        <p:nvGrpSpPr>
          <p:cNvPr id="2" name="Grupo 1">
            <a:extLst>
              <a:ext uri="{FF2B5EF4-FFF2-40B4-BE49-F238E27FC236}">
                <a16:creationId xmlns:a16="http://schemas.microsoft.com/office/drawing/2014/main" id="{2B2CBECC-5795-C588-C103-E79C744A0BB3}"/>
              </a:ext>
            </a:extLst>
          </p:cNvPr>
          <p:cNvGrpSpPr/>
          <p:nvPr/>
        </p:nvGrpSpPr>
        <p:grpSpPr>
          <a:xfrm>
            <a:off x="9583610" y="152400"/>
            <a:ext cx="2521966" cy="426591"/>
            <a:chOff x="7993754" y="0"/>
            <a:chExt cx="4198245" cy="772541"/>
          </a:xfrm>
        </p:grpSpPr>
        <p:sp>
          <p:nvSpPr>
            <p:cNvPr id="3" name="Rectángulo 2">
              <a:extLst>
                <a:ext uri="{FF2B5EF4-FFF2-40B4-BE49-F238E27FC236}">
                  <a16:creationId xmlns:a16="http://schemas.microsoft.com/office/drawing/2014/main" id="{F2D845EE-8ADC-7009-CF95-FB27FB510628}"/>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7DC82FD5-0895-FD53-BA8C-11D31404CD10}"/>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2CB522F9-461B-DD70-4FC9-F106DBE9FF38}"/>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4" name="Imagen 13">
            <a:extLst>
              <a:ext uri="{FF2B5EF4-FFF2-40B4-BE49-F238E27FC236}">
                <a16:creationId xmlns:a16="http://schemas.microsoft.com/office/drawing/2014/main" id="{BF7637C6-12F6-2F97-FBFE-AA5A7E338893}"/>
              </a:ext>
            </a:extLst>
          </p:cNvPr>
          <p:cNvPicPr>
            <a:picLocks noChangeAspect="1"/>
          </p:cNvPicPr>
          <p:nvPr/>
        </p:nvPicPr>
        <p:blipFill rotWithShape="1">
          <a:blip r:embed="rId4"/>
          <a:srcRect l="30688" t="18838" r="31330" b="6300"/>
          <a:stretch/>
        </p:blipFill>
        <p:spPr>
          <a:xfrm>
            <a:off x="176190" y="152400"/>
            <a:ext cx="5919810" cy="6563268"/>
          </a:xfrm>
          <a:prstGeom prst="rect">
            <a:avLst/>
          </a:prstGeom>
        </p:spPr>
      </p:pic>
    </p:spTree>
    <p:extLst>
      <p:ext uri="{BB962C8B-B14F-4D97-AF65-F5344CB8AC3E}">
        <p14:creationId xmlns:p14="http://schemas.microsoft.com/office/powerpoint/2010/main" val="331288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50259" y="1023118"/>
            <a:ext cx="9904206"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spcAft>
                <a:spcPts val="0"/>
              </a:spcAft>
            </a:pPr>
            <a:r>
              <a:rPr lang="es-MX" sz="2400" b="1" dirty="0">
                <a:ln w="0"/>
                <a:latin typeface="Montserrat SemiBold" panose="020B0604020202020204" charset="0"/>
                <a:ea typeface="MS Mincho"/>
                <a:cs typeface="Times New Roman" panose="02020603050405020304" pitchFamily="18" charset="0"/>
              </a:rPr>
              <a:t>Iniciadas las actividades de CS, dada la capacitación y/o en su caso presentación del Taller de Contraloría Social y </a:t>
            </a:r>
            <a:r>
              <a:rPr lang="es-MX" sz="2400" b="1" dirty="0" err="1">
                <a:ln w="0"/>
                <a:latin typeface="Montserrat SemiBold" panose="020B0604020202020204" charset="0"/>
                <a:ea typeface="MS Mincho"/>
                <a:cs typeface="Times New Roman" panose="02020603050405020304" pitchFamily="18" charset="0"/>
              </a:rPr>
              <a:t>env</a:t>
            </a:r>
            <a:r>
              <a:rPr lang="es-ES_tradnl" sz="2400" b="1" dirty="0" err="1">
                <a:ln w="0"/>
                <a:solidFill>
                  <a:schemeClr val="tx1"/>
                </a:solidFill>
                <a:latin typeface="Montserrat SemiBold" panose="020B0604020202020204" charset="0"/>
                <a:ea typeface="MS Mincho"/>
                <a:cs typeface="Times New Roman" panose="02020603050405020304" pitchFamily="18" charset="0"/>
              </a:rPr>
              <a:t>iada</a:t>
            </a:r>
            <a:r>
              <a:rPr lang="es-ES_tradnl" sz="2400" b="1" dirty="0">
                <a:ln w="0"/>
                <a:solidFill>
                  <a:schemeClr val="tx1"/>
                </a:solidFill>
                <a:latin typeface="Montserrat SemiBold" panose="020B0604020202020204" charset="0"/>
                <a:ea typeface="MS Mincho"/>
                <a:cs typeface="Times New Roman" panose="02020603050405020304" pitchFamily="18" charset="0"/>
              </a:rPr>
              <a:t> toda la documentación solicitada y mencionada anteriormente (puntos 1 a 11), así como validados los materiales de capacitación y difusión por la </a:t>
            </a:r>
            <a:r>
              <a:rPr lang="es-ES_tradnl" sz="2400" b="1" dirty="0" err="1">
                <a:ln w="0"/>
                <a:solidFill>
                  <a:schemeClr val="tx1"/>
                </a:solidFill>
                <a:latin typeface="Montserrat SemiBold" panose="020B0604020202020204" charset="0"/>
                <a:ea typeface="MS Mincho"/>
                <a:cs typeface="Times New Roman" panose="02020603050405020304" pitchFamily="18" charset="0"/>
              </a:rPr>
              <a:t>DGUTyP</a:t>
            </a:r>
            <a:r>
              <a:rPr lang="es-ES_tradnl" sz="2400" b="1" dirty="0">
                <a:ln w="0"/>
                <a:solidFill>
                  <a:schemeClr val="tx1"/>
                </a:solidFill>
                <a:latin typeface="Montserrat SemiBold" panose="020B0604020202020204" charset="0"/>
                <a:ea typeface="MS Mincho"/>
                <a:cs typeface="Times New Roman" panose="02020603050405020304" pitchFamily="18" charset="0"/>
              </a:rPr>
              <a:t>. </a:t>
            </a:r>
          </a:p>
          <a:p>
            <a:pPr lvl="0" algn="just">
              <a:spcAft>
                <a:spcPts val="0"/>
              </a:spcAft>
            </a:pPr>
            <a:endParaRPr lang="es-ES_tradnl" sz="2400" b="1" dirty="0">
              <a:ln w="0"/>
              <a:solidFill>
                <a:schemeClr val="tx1"/>
              </a:solidFill>
              <a:latin typeface="Montserrat SemiBold" panose="020B0604020202020204" charset="0"/>
              <a:ea typeface="MS Mincho"/>
              <a:cs typeface="Times New Roman" panose="02020603050405020304" pitchFamily="18" charset="0"/>
            </a:endParaRPr>
          </a:p>
          <a:p>
            <a:pPr lvl="0" algn="just">
              <a:spcAft>
                <a:spcPts val="0"/>
              </a:spcAft>
            </a:pPr>
            <a:r>
              <a:rPr lang="es-ES_tradnl" sz="2400" b="1" dirty="0">
                <a:ln w="0"/>
                <a:solidFill>
                  <a:schemeClr val="tx1"/>
                </a:solidFill>
                <a:latin typeface="Montserrat SemiBold" panose="020B0604020202020204" charset="0"/>
                <a:ea typeface="MS Mincho"/>
                <a:cs typeface="Times New Roman" panose="02020603050405020304" pitchFamily="18" charset="0"/>
              </a:rPr>
              <a:t>El Responsable de Contraloría Social deberá subir a su página en la sección según corresponda la documentación solicitada (Conforme al Guion de página), es decir los materiales de capacitación y de difusión.</a:t>
            </a:r>
          </a:p>
        </p:txBody>
      </p:sp>
      <p:grpSp>
        <p:nvGrpSpPr>
          <p:cNvPr id="2" name="Grupo 1">
            <a:extLst>
              <a:ext uri="{FF2B5EF4-FFF2-40B4-BE49-F238E27FC236}">
                <a16:creationId xmlns:a16="http://schemas.microsoft.com/office/drawing/2014/main" id="{1817243A-81D3-BF0F-47D8-6D422FDA5661}"/>
              </a:ext>
            </a:extLst>
          </p:cNvPr>
          <p:cNvGrpSpPr/>
          <p:nvPr/>
        </p:nvGrpSpPr>
        <p:grpSpPr>
          <a:xfrm>
            <a:off x="113121" y="93608"/>
            <a:ext cx="2521966" cy="426591"/>
            <a:chOff x="7993754" y="0"/>
            <a:chExt cx="4198245" cy="772541"/>
          </a:xfrm>
        </p:grpSpPr>
        <p:sp>
          <p:nvSpPr>
            <p:cNvPr id="4" name="Rectángulo 3">
              <a:extLst>
                <a:ext uri="{FF2B5EF4-FFF2-40B4-BE49-F238E27FC236}">
                  <a16:creationId xmlns:a16="http://schemas.microsoft.com/office/drawing/2014/main" id="{22955AA4-99C1-96B5-8CD2-075C9F4B7C7A}"/>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34C9E2C9-4719-9703-7EFE-1508B1B5DFE8}"/>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65C2B167-40C8-4D3D-5CFD-BD299CAA6B7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421958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8018" y="16980"/>
            <a:ext cx="9723231" cy="6494085"/>
          </a:xfrm>
          <a:prstGeom prst="rect">
            <a:avLst/>
          </a:prstGeom>
        </p:spPr>
        <p:txBody>
          <a:bodyPr wrap="square">
            <a:spAutoFit/>
          </a:bodyPr>
          <a:lstStyle/>
          <a:p>
            <a:r>
              <a:rPr lang="es-ES_tradnl"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Números de Reuniones y Objetivos: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Primera reunión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Constituir el Comité de Contraloría Social</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Capacitar a los integrantes del Comité de CS</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Segunda Reunión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Supervisar la Distribución y Cierre del Presupuesto Asignado</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Supervisar la Distribución y Cierre de los Materiales de Capacitación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Supervisar la Distribución y Cierre de los Materiales de Difusión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Tercera Reunión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Verificar que se hayan realizado todas las actividades programadas en el PITCS al cierre del año</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Realizar el Informe Final de CCS y subirlo a la Página de la Universidad</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Cuarta Reunión</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Elaborar reporte final de Quejas y Denuncias</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Analizar los resultados y elaborar un reporte final de CS y Acciones de Mejora </a:t>
            </a:r>
          </a:p>
          <a:p>
            <a:pPr lvl="0"/>
            <a:r>
              <a:rPr lang="es-ES_tradnl" sz="1600" b="1"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rPr>
              <a:t>para el siguiente ejercicio fiscal</a:t>
            </a:r>
            <a:endParaRPr lang="es-MX" sz="1600" dirty="0">
              <a:ln>
                <a:solidFill>
                  <a:schemeClr val="bg1"/>
                </a:solidFill>
              </a:ln>
              <a:solidFill>
                <a:schemeClr val="bg1"/>
              </a:solidFill>
              <a:effectLst/>
              <a:latin typeface="Montserrat" panose="00000500000000000000" pitchFamily="2" charset="0"/>
              <a:ea typeface="Times New Roman" panose="02020603050405020304" pitchFamily="18" charset="0"/>
              <a:cs typeface="Times New Roman" panose="02020603050405020304" pitchFamily="18" charset="0"/>
            </a:endParaRPr>
          </a:p>
        </p:txBody>
      </p:sp>
      <p:grpSp>
        <p:nvGrpSpPr>
          <p:cNvPr id="2" name="Grupo 1">
            <a:extLst>
              <a:ext uri="{FF2B5EF4-FFF2-40B4-BE49-F238E27FC236}">
                <a16:creationId xmlns:a16="http://schemas.microsoft.com/office/drawing/2014/main" id="{6F42E99A-F8AE-3A8D-319A-73332B98B88F}"/>
              </a:ext>
            </a:extLst>
          </p:cNvPr>
          <p:cNvGrpSpPr/>
          <p:nvPr/>
        </p:nvGrpSpPr>
        <p:grpSpPr>
          <a:xfrm>
            <a:off x="9332621" y="133639"/>
            <a:ext cx="2521966" cy="426591"/>
            <a:chOff x="7993754" y="0"/>
            <a:chExt cx="4198245" cy="772541"/>
          </a:xfrm>
        </p:grpSpPr>
        <p:sp>
          <p:nvSpPr>
            <p:cNvPr id="4" name="Rectángulo 3">
              <a:extLst>
                <a:ext uri="{FF2B5EF4-FFF2-40B4-BE49-F238E27FC236}">
                  <a16:creationId xmlns:a16="http://schemas.microsoft.com/office/drawing/2014/main" id="{745B6349-5314-9FBC-F3A4-CC287AF8B88A}"/>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59EE6F15-607C-E74D-CDFB-2AB368974119}"/>
                </a:ext>
              </a:extLst>
            </p:cNvPr>
            <p:cNvPicPr>
              <a:picLocks noChangeAspect="1"/>
            </p:cNvPicPr>
            <p:nvPr/>
          </p:nvPicPr>
          <p:blipFill>
            <a:blip r:embed="rId2"/>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C8C1AD11-C5C1-9CA5-821D-62B37683A0F8}"/>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82957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590787" y="728259"/>
            <a:ext cx="8568281" cy="58477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just">
              <a:spcAft>
                <a:spcPts val="0"/>
              </a:spcAft>
            </a:pPr>
            <a:r>
              <a:rPr lang="es-ES_tradnl" sz="3200" b="1" dirty="0">
                <a:ln w="6600">
                  <a:solidFill>
                    <a:schemeClr val="tx1"/>
                  </a:solidFill>
                  <a:prstDash val="solid"/>
                </a:ln>
                <a:solidFill>
                  <a:srgbClr val="FFFFFF"/>
                </a:solidFill>
                <a:effectLst>
                  <a:outerShdw dist="38100" dir="2700000" algn="tl" rotWithShape="0">
                    <a:schemeClr val="accent2"/>
                  </a:outerShdw>
                </a:effectLst>
                <a:latin typeface="Montserrat SemiBold" panose="020B0604020202020204" charset="0"/>
                <a:ea typeface="MS Mincho"/>
                <a:cs typeface="Times New Roman" panose="02020603050405020304" pitchFamily="18" charset="0"/>
              </a:rPr>
              <a:t>Formatos de Contraloria Social a utilizar</a:t>
            </a:r>
            <a:endParaRPr lang="es-MX" sz="4400" b="1" dirty="0">
              <a:ln w="6600">
                <a:solidFill>
                  <a:schemeClr val="tx1"/>
                </a:solidFill>
                <a:prstDash val="solid"/>
              </a:ln>
              <a:solidFill>
                <a:srgbClr val="FFFFFF"/>
              </a:solidFill>
              <a:effectLst>
                <a:outerShdw dist="38100" dir="2700000" algn="tl" rotWithShape="0">
                  <a:schemeClr val="accent2"/>
                </a:outerShdw>
              </a:effectLst>
              <a:latin typeface="Montserrat SemiBold" panose="020B0604020202020204" charset="0"/>
              <a:ea typeface="MS Mincho"/>
              <a:cs typeface="Times New Roman" panose="02020603050405020304" pitchFamily="18" charset="0"/>
            </a:endParaRPr>
          </a:p>
        </p:txBody>
      </p:sp>
      <p:graphicFrame>
        <p:nvGraphicFramePr>
          <p:cNvPr id="12" name="Marcador de contenido 5"/>
          <p:cNvGraphicFramePr>
            <a:graphicFrameLocks/>
          </p:cNvGraphicFramePr>
          <p:nvPr>
            <p:extLst>
              <p:ext uri="{D42A27DB-BD31-4B8C-83A1-F6EECF244321}">
                <p14:modId xmlns:p14="http://schemas.microsoft.com/office/powerpoint/2010/main" val="1065387990"/>
              </p:ext>
            </p:extLst>
          </p:nvPr>
        </p:nvGraphicFramePr>
        <p:xfrm>
          <a:off x="1946678" y="1413311"/>
          <a:ext cx="727519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upo 1">
            <a:extLst>
              <a:ext uri="{FF2B5EF4-FFF2-40B4-BE49-F238E27FC236}">
                <a16:creationId xmlns:a16="http://schemas.microsoft.com/office/drawing/2014/main" id="{30AFB496-D917-CC02-E777-3A13B116B055}"/>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BB9FD2EB-60D8-EE9D-AA34-799F53452F7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A4122B0A-5E4A-44B4-534C-A63EE885ED3F}"/>
                </a:ext>
              </a:extLst>
            </p:cNvPr>
            <p:cNvPicPr>
              <a:picLocks noChangeAspect="1"/>
            </p:cNvPicPr>
            <p:nvPr/>
          </p:nvPicPr>
          <p:blipFill>
            <a:blip r:embed="rId7"/>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58503963-53D0-456C-D58D-2B4B4E2AD459}"/>
                </a:ext>
              </a:extLst>
            </p:cNvPr>
            <p:cNvPicPr>
              <a:picLocks noChangeAspect="1"/>
            </p:cNvPicPr>
            <p:nvPr/>
          </p:nvPicPr>
          <p:blipFill rotWithShape="1">
            <a:blip r:embed="rId8"/>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92002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gray">
          <a:xfrm>
            <a:off x="1374104" y="2383207"/>
            <a:ext cx="8912610" cy="51315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br>
              <a:rPr lang="es-MX" sz="32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anose="00000500000000000000" pitchFamily="2" charset="0"/>
              </a:rPr>
            </a:br>
            <a:r>
              <a:rPr lang="es-MX" sz="32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anose="00000500000000000000" pitchFamily="2" charset="0"/>
              </a:rPr>
              <a:t>Programa para el Desarrollo Profesional Docente</a:t>
            </a:r>
          </a:p>
          <a:p>
            <a:pPr algn="ctr">
              <a:lnSpc>
                <a:spcPct val="80000"/>
              </a:lnSpc>
            </a:pPr>
            <a:r>
              <a:rPr lang="es-MX" sz="32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anose="00000500000000000000" pitchFamily="2" charset="0"/>
              </a:rPr>
              <a:t>(PRODEP)2023 </a:t>
            </a:r>
          </a:p>
          <a:p>
            <a:pPr algn="ctr">
              <a:lnSpc>
                <a:spcPct val="80000"/>
              </a:lnSpc>
            </a:pPr>
            <a:endParaRPr lang="es-MX" sz="32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anose="00000500000000000000" pitchFamily="2" charset="0"/>
            </a:endParaRPr>
          </a:p>
          <a:p>
            <a:pPr algn="ctr">
              <a:lnSpc>
                <a:spcPct val="80000"/>
              </a:lnSpc>
            </a:pPr>
            <a:endParaRPr lang="es-MX" sz="32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panose="00000500000000000000" pitchFamily="2" charset="0"/>
            </a:endParaRPr>
          </a:p>
        </p:txBody>
      </p:sp>
      <p:sp>
        <p:nvSpPr>
          <p:cNvPr id="2" name="Subtítulo 2">
            <a:extLst>
              <a:ext uri="{FF2B5EF4-FFF2-40B4-BE49-F238E27FC236}">
                <a16:creationId xmlns:a16="http://schemas.microsoft.com/office/drawing/2014/main" id="{FE0BD397-99D9-2B4C-102B-A6038002FC06}"/>
              </a:ext>
            </a:extLst>
          </p:cNvPr>
          <p:cNvSpPr txBox="1">
            <a:spLocks/>
          </p:cNvSpPr>
          <p:nvPr/>
        </p:nvSpPr>
        <p:spPr>
          <a:xfrm>
            <a:off x="787675" y="2807270"/>
            <a:ext cx="9090737" cy="136625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80000"/>
              </a:lnSpc>
              <a:buNone/>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Objetivos:</a:t>
            </a:r>
          </a:p>
          <a:p>
            <a:pPr marL="0" indent="0" algn="ctr">
              <a:lnSpc>
                <a:spcPct val="80000"/>
              </a:lnSpc>
              <a:buNone/>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 </a:t>
            </a:r>
          </a:p>
          <a:p>
            <a:pPr marL="457200" indent="-457200">
              <a:lnSpc>
                <a:spcPct val="80000"/>
              </a:lnSpc>
              <a:buFont typeface="+mj-lt"/>
              <a:buAutoNum type="arabicPeriod"/>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Seguir el Procedimiento adecuado a las Actividades de Contraloría Social </a:t>
            </a:r>
          </a:p>
          <a:p>
            <a:pPr marL="457200" indent="-457200">
              <a:lnSpc>
                <a:spcPct val="80000"/>
              </a:lnSpc>
              <a:buFont typeface="+mj-lt"/>
              <a:buAutoNum type="arabicPeriod"/>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Conocer los documentos normativos</a:t>
            </a:r>
          </a:p>
          <a:p>
            <a:pPr marL="457200" indent="-457200">
              <a:lnSpc>
                <a:spcPct val="80000"/>
              </a:lnSpc>
              <a:buFont typeface="+mj-lt"/>
              <a:buAutoNum type="arabicPeriod"/>
            </a:pPr>
            <a:r>
              <a:rPr lang="es-MX" sz="2000" b="1" dirty="0" err="1">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Requisitar</a:t>
            </a: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rPr>
              <a:t> de manera correcta los formatos de Contraloría Social 2023.</a:t>
            </a:r>
          </a:p>
          <a:p>
            <a:pPr marL="457200" indent="-457200">
              <a:lnSpc>
                <a:spcPct val="80000"/>
              </a:lnSpc>
              <a:buFont typeface="+mj-lt"/>
              <a:buAutoNum type="arabicPeriod"/>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rPr>
              <a:t>Procedimiento de captura en página Instancias Ejecutoras</a:t>
            </a:r>
          </a:p>
          <a:p>
            <a:pPr marL="457200" indent="-457200">
              <a:lnSpc>
                <a:spcPct val="80000"/>
              </a:lnSpc>
              <a:buFont typeface="+mj-lt"/>
              <a:buAutoNum type="arabicPeriod"/>
            </a:pPr>
            <a: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rPr>
              <a:t>Envío de información por correo de la manera correcta</a:t>
            </a:r>
          </a:p>
          <a:p>
            <a:pPr marL="0" indent="0">
              <a:lnSpc>
                <a:spcPct val="80000"/>
              </a:lnSpc>
              <a:buNone/>
            </a:pPr>
            <a:br>
              <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rPr>
            </a:br>
            <a:endParaRPr lang="es-MX"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20B0604020202020204" charset="0"/>
              <a:ea typeface="+mj-ea"/>
              <a:cs typeface="+mj-cs"/>
            </a:endParaRPr>
          </a:p>
        </p:txBody>
      </p:sp>
      <p:grpSp>
        <p:nvGrpSpPr>
          <p:cNvPr id="5" name="Grupo 4">
            <a:extLst>
              <a:ext uri="{FF2B5EF4-FFF2-40B4-BE49-F238E27FC236}">
                <a16:creationId xmlns:a16="http://schemas.microsoft.com/office/drawing/2014/main" id="{1813173C-D011-FE97-53F2-5749DC13C37B}"/>
              </a:ext>
            </a:extLst>
          </p:cNvPr>
          <p:cNvGrpSpPr/>
          <p:nvPr/>
        </p:nvGrpSpPr>
        <p:grpSpPr>
          <a:xfrm>
            <a:off x="113121" y="93608"/>
            <a:ext cx="2521966" cy="426591"/>
            <a:chOff x="7993754" y="0"/>
            <a:chExt cx="4198245" cy="772541"/>
          </a:xfrm>
        </p:grpSpPr>
        <p:sp>
          <p:nvSpPr>
            <p:cNvPr id="6" name="Rectángulo 5">
              <a:extLst>
                <a:ext uri="{FF2B5EF4-FFF2-40B4-BE49-F238E27FC236}">
                  <a16:creationId xmlns:a16="http://schemas.microsoft.com/office/drawing/2014/main" id="{C030EFB1-1D1B-247C-0E2B-E9DAED4FAE59}"/>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8" name="Imagen 7" descr="Logotipo&#10;&#10;Descripción generada automáticamente con confianza baja">
              <a:extLst>
                <a:ext uri="{FF2B5EF4-FFF2-40B4-BE49-F238E27FC236}">
                  <a16:creationId xmlns:a16="http://schemas.microsoft.com/office/drawing/2014/main" id="{C93F6BFC-3029-B76E-1729-FAB6574429C3}"/>
                </a:ext>
              </a:extLst>
            </p:cNvPr>
            <p:cNvPicPr>
              <a:picLocks noChangeAspect="1"/>
            </p:cNvPicPr>
            <p:nvPr/>
          </p:nvPicPr>
          <p:blipFill>
            <a:blip r:embed="rId2"/>
            <a:stretch>
              <a:fillRect/>
            </a:stretch>
          </p:blipFill>
          <p:spPr>
            <a:xfrm>
              <a:off x="7993755" y="0"/>
              <a:ext cx="2798182" cy="772541"/>
            </a:xfrm>
            <a:prstGeom prst="rect">
              <a:avLst/>
            </a:prstGeom>
          </p:spPr>
        </p:pic>
        <p:pic>
          <p:nvPicPr>
            <p:cNvPr id="10" name="Imagen 9">
              <a:extLst>
                <a:ext uri="{FF2B5EF4-FFF2-40B4-BE49-F238E27FC236}">
                  <a16:creationId xmlns:a16="http://schemas.microsoft.com/office/drawing/2014/main" id="{6342AD93-F44A-4E44-89AD-1D2D7F21F74A}"/>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93221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a:extLst>
              <a:ext uri="{FF2B5EF4-FFF2-40B4-BE49-F238E27FC236}">
                <a16:creationId xmlns:a16="http://schemas.microsoft.com/office/drawing/2014/main" id="{7807DD09-0515-C087-246B-C9C62455FBB2}"/>
              </a:ext>
            </a:extLst>
          </p:cNvPr>
          <p:cNvSpPr/>
          <p:nvPr/>
        </p:nvSpPr>
        <p:spPr>
          <a:xfrm>
            <a:off x="2382473" y="52992"/>
            <a:ext cx="6191219" cy="66876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2" name="Rectángulo 1"/>
          <p:cNvSpPr/>
          <p:nvPr/>
        </p:nvSpPr>
        <p:spPr>
          <a:xfrm>
            <a:off x="9619009" y="2173043"/>
            <a:ext cx="2113421" cy="2554545"/>
          </a:xfrm>
          <a:prstGeom prst="rect">
            <a:avLst/>
          </a:prstGeom>
        </p:spPr>
        <p:txBody>
          <a:bodyPr wrap="square">
            <a:spAutoFit/>
          </a:bodyPr>
          <a:lstStyle/>
          <a:p>
            <a:pPr algn="just"/>
            <a:r>
              <a:rPr lang="es-ES_tradnl"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MS Mincho"/>
              </a:rPr>
              <a:t>El PITCS contiene las Actividades de CS que deberán de realizarse durante el período de vigilancia 2023, así como la calendarización de éstas</a:t>
            </a: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ndParaRPr>
          </a:p>
        </p:txBody>
      </p:sp>
      <p:grpSp>
        <p:nvGrpSpPr>
          <p:cNvPr id="5" name="Grupo 4">
            <a:extLst>
              <a:ext uri="{FF2B5EF4-FFF2-40B4-BE49-F238E27FC236}">
                <a16:creationId xmlns:a16="http://schemas.microsoft.com/office/drawing/2014/main" id="{AC38CE7A-9099-AFEE-BA56-3AB2611CE2A8}"/>
              </a:ext>
            </a:extLst>
          </p:cNvPr>
          <p:cNvGrpSpPr/>
          <p:nvPr/>
        </p:nvGrpSpPr>
        <p:grpSpPr>
          <a:xfrm>
            <a:off x="9414736" y="52992"/>
            <a:ext cx="2521966" cy="426591"/>
            <a:chOff x="7993754" y="0"/>
            <a:chExt cx="4198245" cy="772541"/>
          </a:xfrm>
        </p:grpSpPr>
        <p:sp>
          <p:nvSpPr>
            <p:cNvPr id="6" name="Rectángulo 5">
              <a:extLst>
                <a:ext uri="{FF2B5EF4-FFF2-40B4-BE49-F238E27FC236}">
                  <a16:creationId xmlns:a16="http://schemas.microsoft.com/office/drawing/2014/main" id="{6D604030-3E08-6B44-E566-A66B7B6A6BDF}"/>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7" name="Imagen 6" descr="Logotipo&#10;&#10;Descripción generada automáticamente con confianza baja">
              <a:extLst>
                <a:ext uri="{FF2B5EF4-FFF2-40B4-BE49-F238E27FC236}">
                  <a16:creationId xmlns:a16="http://schemas.microsoft.com/office/drawing/2014/main" id="{AB98A006-C523-F853-883B-15946A7902E4}"/>
                </a:ext>
              </a:extLst>
            </p:cNvPr>
            <p:cNvPicPr>
              <a:picLocks noChangeAspect="1"/>
            </p:cNvPicPr>
            <p:nvPr/>
          </p:nvPicPr>
          <p:blipFill>
            <a:blip r:embed="rId2"/>
            <a:stretch>
              <a:fillRect/>
            </a:stretch>
          </p:blipFill>
          <p:spPr>
            <a:xfrm>
              <a:off x="7993755" y="0"/>
              <a:ext cx="2798182" cy="772541"/>
            </a:xfrm>
            <a:prstGeom prst="rect">
              <a:avLst/>
            </a:prstGeom>
          </p:spPr>
        </p:pic>
        <p:pic>
          <p:nvPicPr>
            <p:cNvPr id="8" name="Imagen 7">
              <a:extLst>
                <a:ext uri="{FF2B5EF4-FFF2-40B4-BE49-F238E27FC236}">
                  <a16:creationId xmlns:a16="http://schemas.microsoft.com/office/drawing/2014/main" id="{AD3111F3-6725-859F-0DEC-95AB52D9416B}"/>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12" name="Rectángulo 11">
            <a:extLst>
              <a:ext uri="{FF2B5EF4-FFF2-40B4-BE49-F238E27FC236}">
                <a16:creationId xmlns:a16="http://schemas.microsoft.com/office/drawing/2014/main" id="{BADAF697-EC85-555A-2B76-9E6485F1BA7F}"/>
              </a:ext>
            </a:extLst>
          </p:cNvPr>
          <p:cNvSpPr/>
          <p:nvPr/>
        </p:nvSpPr>
        <p:spPr>
          <a:xfrm>
            <a:off x="258542" y="117348"/>
            <a:ext cx="7241216" cy="371705"/>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1. PITCS</a:t>
            </a:r>
          </a:p>
        </p:txBody>
      </p:sp>
      <p:pic>
        <p:nvPicPr>
          <p:cNvPr id="14" name="Imagen 13">
            <a:extLst>
              <a:ext uri="{FF2B5EF4-FFF2-40B4-BE49-F238E27FC236}">
                <a16:creationId xmlns:a16="http://schemas.microsoft.com/office/drawing/2014/main" id="{3DC4C96D-8DC0-9544-ADFC-03EC75A81D26}"/>
              </a:ext>
            </a:extLst>
          </p:cNvPr>
          <p:cNvPicPr>
            <a:picLocks noChangeAspect="1"/>
          </p:cNvPicPr>
          <p:nvPr/>
        </p:nvPicPr>
        <p:blipFill>
          <a:blip r:embed="rId4"/>
          <a:stretch>
            <a:fillRect/>
          </a:stretch>
        </p:blipFill>
        <p:spPr>
          <a:xfrm>
            <a:off x="2416030" y="104841"/>
            <a:ext cx="6023107" cy="6648317"/>
          </a:xfrm>
          <a:prstGeom prst="rect">
            <a:avLst/>
          </a:prstGeom>
        </p:spPr>
      </p:pic>
    </p:spTree>
    <p:extLst>
      <p:ext uri="{BB962C8B-B14F-4D97-AF65-F5344CB8AC3E}">
        <p14:creationId xmlns:p14="http://schemas.microsoft.com/office/powerpoint/2010/main" val="86290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258542" y="630239"/>
            <a:ext cx="11567360" cy="59635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dirty="0">
              <a:latin typeface="Montserrat SemiBold" panose="020B0604020202020204" charset="0"/>
            </a:endParaRPr>
          </a:p>
        </p:txBody>
      </p:sp>
      <p:grpSp>
        <p:nvGrpSpPr>
          <p:cNvPr id="2" name="Grupo 1">
            <a:extLst>
              <a:ext uri="{FF2B5EF4-FFF2-40B4-BE49-F238E27FC236}">
                <a16:creationId xmlns:a16="http://schemas.microsoft.com/office/drawing/2014/main" id="{57DAF812-63DA-68FD-C916-47027CD7EFBB}"/>
              </a:ext>
            </a:extLst>
          </p:cNvPr>
          <p:cNvGrpSpPr/>
          <p:nvPr/>
        </p:nvGrpSpPr>
        <p:grpSpPr>
          <a:xfrm>
            <a:off x="9411492" y="117348"/>
            <a:ext cx="2521966" cy="426591"/>
            <a:chOff x="7993754" y="0"/>
            <a:chExt cx="4198245" cy="772541"/>
          </a:xfrm>
        </p:grpSpPr>
        <p:sp>
          <p:nvSpPr>
            <p:cNvPr id="3" name="Rectángulo 2">
              <a:extLst>
                <a:ext uri="{FF2B5EF4-FFF2-40B4-BE49-F238E27FC236}">
                  <a16:creationId xmlns:a16="http://schemas.microsoft.com/office/drawing/2014/main" id="{F33F085A-058A-B21C-9BB6-CF71C5A45F05}"/>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99321EA2-47A6-D2DD-13A7-10D987ED3691}"/>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DD70610F-9309-38C6-2705-A31EACBE48C9}"/>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6" name="Rectángulo 5">
            <a:extLst>
              <a:ext uri="{FF2B5EF4-FFF2-40B4-BE49-F238E27FC236}">
                <a16:creationId xmlns:a16="http://schemas.microsoft.com/office/drawing/2014/main" id="{4310368A-4160-2CEB-0DBA-C940C19AA8DC}"/>
              </a:ext>
            </a:extLst>
          </p:cNvPr>
          <p:cNvSpPr/>
          <p:nvPr/>
        </p:nvSpPr>
        <p:spPr>
          <a:xfrm>
            <a:off x="258542" y="117348"/>
            <a:ext cx="7241216" cy="371705"/>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2. Minuta de Reunión</a:t>
            </a:r>
          </a:p>
        </p:txBody>
      </p:sp>
      <p:pic>
        <p:nvPicPr>
          <p:cNvPr id="7" name="Imagen 6">
            <a:extLst>
              <a:ext uri="{FF2B5EF4-FFF2-40B4-BE49-F238E27FC236}">
                <a16:creationId xmlns:a16="http://schemas.microsoft.com/office/drawing/2014/main" id="{E7B3D7CF-2D52-DF85-1107-BAC14FDC0F2D}"/>
              </a:ext>
            </a:extLst>
          </p:cNvPr>
          <p:cNvPicPr>
            <a:picLocks noChangeAspect="1"/>
          </p:cNvPicPr>
          <p:nvPr/>
        </p:nvPicPr>
        <p:blipFill>
          <a:blip r:embed="rId4"/>
          <a:stretch>
            <a:fillRect/>
          </a:stretch>
        </p:blipFill>
        <p:spPr>
          <a:xfrm>
            <a:off x="536895" y="684609"/>
            <a:ext cx="4588778" cy="5854765"/>
          </a:xfrm>
          <a:prstGeom prst="rect">
            <a:avLst/>
          </a:prstGeom>
        </p:spPr>
      </p:pic>
      <p:pic>
        <p:nvPicPr>
          <p:cNvPr id="8" name="Imagen 7">
            <a:extLst>
              <a:ext uri="{FF2B5EF4-FFF2-40B4-BE49-F238E27FC236}">
                <a16:creationId xmlns:a16="http://schemas.microsoft.com/office/drawing/2014/main" id="{EE081B03-20B6-48A1-0688-76136AFCDF6C}"/>
              </a:ext>
            </a:extLst>
          </p:cNvPr>
          <p:cNvPicPr>
            <a:picLocks noChangeAspect="1"/>
          </p:cNvPicPr>
          <p:nvPr/>
        </p:nvPicPr>
        <p:blipFill>
          <a:blip r:embed="rId5"/>
          <a:stretch>
            <a:fillRect/>
          </a:stretch>
        </p:blipFill>
        <p:spPr>
          <a:xfrm>
            <a:off x="5618105" y="622640"/>
            <a:ext cx="5547523" cy="6098796"/>
          </a:xfrm>
          <a:prstGeom prst="rect">
            <a:avLst/>
          </a:prstGeom>
        </p:spPr>
      </p:pic>
      <p:sp>
        <p:nvSpPr>
          <p:cNvPr id="13" name="Rectángulo 12">
            <a:extLst>
              <a:ext uri="{FF2B5EF4-FFF2-40B4-BE49-F238E27FC236}">
                <a16:creationId xmlns:a16="http://schemas.microsoft.com/office/drawing/2014/main" id="{5C9BC047-A1B6-8BB8-53B4-99F62E5617B9}"/>
              </a:ext>
            </a:extLst>
          </p:cNvPr>
          <p:cNvSpPr/>
          <p:nvPr/>
        </p:nvSpPr>
        <p:spPr>
          <a:xfrm>
            <a:off x="5570290" y="762608"/>
            <a:ext cx="209725" cy="2181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a:t>4</a:t>
            </a:r>
          </a:p>
        </p:txBody>
      </p:sp>
      <p:sp>
        <p:nvSpPr>
          <p:cNvPr id="14" name="Rectángulo 13">
            <a:extLst>
              <a:ext uri="{FF2B5EF4-FFF2-40B4-BE49-F238E27FC236}">
                <a16:creationId xmlns:a16="http://schemas.microsoft.com/office/drawing/2014/main" id="{76410EE9-9F30-358F-BE38-3611827E2FBA}"/>
              </a:ext>
            </a:extLst>
          </p:cNvPr>
          <p:cNvSpPr/>
          <p:nvPr/>
        </p:nvSpPr>
        <p:spPr>
          <a:xfrm>
            <a:off x="5570290" y="1913298"/>
            <a:ext cx="209725" cy="2181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a:t>5</a:t>
            </a:r>
          </a:p>
        </p:txBody>
      </p:sp>
      <p:sp>
        <p:nvSpPr>
          <p:cNvPr id="15" name="Rectángulo 14">
            <a:extLst>
              <a:ext uri="{FF2B5EF4-FFF2-40B4-BE49-F238E27FC236}">
                <a16:creationId xmlns:a16="http://schemas.microsoft.com/office/drawing/2014/main" id="{9FF53ECD-A336-AAA5-99A1-D8433FED3B32}"/>
              </a:ext>
            </a:extLst>
          </p:cNvPr>
          <p:cNvSpPr/>
          <p:nvPr/>
        </p:nvSpPr>
        <p:spPr>
          <a:xfrm>
            <a:off x="5570290" y="3074564"/>
            <a:ext cx="209725" cy="2181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1400" dirty="0"/>
              <a:t>6</a:t>
            </a:r>
          </a:p>
        </p:txBody>
      </p:sp>
    </p:spTree>
    <p:extLst>
      <p:ext uri="{BB962C8B-B14F-4D97-AF65-F5344CB8AC3E}">
        <p14:creationId xmlns:p14="http://schemas.microsoft.com/office/powerpoint/2010/main" val="176857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305866" y="646387"/>
            <a:ext cx="10482375" cy="60051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p>
        </p:txBody>
      </p:sp>
      <p:sp>
        <p:nvSpPr>
          <p:cNvPr id="19" name="Rectángulo 18">
            <a:extLst>
              <a:ext uri="{FF2B5EF4-FFF2-40B4-BE49-F238E27FC236}">
                <a16:creationId xmlns:a16="http://schemas.microsoft.com/office/drawing/2014/main" id="{31DA0FD6-F9D3-4BED-806E-F9DE662DA501}"/>
              </a:ext>
            </a:extLst>
          </p:cNvPr>
          <p:cNvSpPr/>
          <p:nvPr/>
        </p:nvSpPr>
        <p:spPr>
          <a:xfrm>
            <a:off x="275320" y="122564"/>
            <a:ext cx="7241216" cy="371705"/>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3. Acta Registro de Comité</a:t>
            </a:r>
          </a:p>
        </p:txBody>
      </p:sp>
      <p:grpSp>
        <p:nvGrpSpPr>
          <p:cNvPr id="2" name="Grupo 1">
            <a:extLst>
              <a:ext uri="{FF2B5EF4-FFF2-40B4-BE49-F238E27FC236}">
                <a16:creationId xmlns:a16="http://schemas.microsoft.com/office/drawing/2014/main" id="{5720DA77-47DE-478F-1E81-1EF168C09B96}"/>
              </a:ext>
            </a:extLst>
          </p:cNvPr>
          <p:cNvGrpSpPr/>
          <p:nvPr/>
        </p:nvGrpSpPr>
        <p:grpSpPr>
          <a:xfrm>
            <a:off x="9394714" y="114521"/>
            <a:ext cx="2521966" cy="426591"/>
            <a:chOff x="7993754" y="0"/>
            <a:chExt cx="4198245" cy="772541"/>
          </a:xfrm>
        </p:grpSpPr>
        <p:sp>
          <p:nvSpPr>
            <p:cNvPr id="3" name="Rectángulo 2">
              <a:extLst>
                <a:ext uri="{FF2B5EF4-FFF2-40B4-BE49-F238E27FC236}">
                  <a16:creationId xmlns:a16="http://schemas.microsoft.com/office/drawing/2014/main" id="{43A187F4-558A-E124-41BE-16E817B005FB}"/>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B133E5FA-EFED-0FBF-4685-B5948FA2B006}"/>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6D97728B-041A-F664-2371-D08FC1FBE87F}"/>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6" name="Imagen 5">
            <a:extLst>
              <a:ext uri="{FF2B5EF4-FFF2-40B4-BE49-F238E27FC236}">
                <a16:creationId xmlns:a16="http://schemas.microsoft.com/office/drawing/2014/main" id="{E716BB37-FCF6-12E6-715D-4C0C118B4F41}"/>
              </a:ext>
            </a:extLst>
          </p:cNvPr>
          <p:cNvPicPr>
            <a:picLocks noChangeAspect="1"/>
          </p:cNvPicPr>
          <p:nvPr/>
        </p:nvPicPr>
        <p:blipFill>
          <a:blip r:embed="rId4"/>
          <a:stretch>
            <a:fillRect/>
          </a:stretch>
        </p:blipFill>
        <p:spPr>
          <a:xfrm>
            <a:off x="679508" y="730275"/>
            <a:ext cx="4197841" cy="6005161"/>
          </a:xfrm>
          <a:prstGeom prst="rect">
            <a:avLst/>
          </a:prstGeom>
        </p:spPr>
      </p:pic>
      <p:pic>
        <p:nvPicPr>
          <p:cNvPr id="7" name="Imagen 6">
            <a:extLst>
              <a:ext uri="{FF2B5EF4-FFF2-40B4-BE49-F238E27FC236}">
                <a16:creationId xmlns:a16="http://schemas.microsoft.com/office/drawing/2014/main" id="{31704C37-ADFC-4A77-74DF-954E2D66C33E}"/>
              </a:ext>
            </a:extLst>
          </p:cNvPr>
          <p:cNvPicPr>
            <a:picLocks noChangeAspect="1"/>
          </p:cNvPicPr>
          <p:nvPr/>
        </p:nvPicPr>
        <p:blipFill>
          <a:blip r:embed="rId5"/>
          <a:stretch>
            <a:fillRect/>
          </a:stretch>
        </p:blipFill>
        <p:spPr>
          <a:xfrm>
            <a:off x="5780015" y="685178"/>
            <a:ext cx="4282688" cy="5927577"/>
          </a:xfrm>
          <a:prstGeom prst="rect">
            <a:avLst/>
          </a:prstGeom>
        </p:spPr>
      </p:pic>
    </p:spTree>
    <p:extLst>
      <p:ext uri="{BB962C8B-B14F-4D97-AF65-F5344CB8AC3E}">
        <p14:creationId xmlns:p14="http://schemas.microsoft.com/office/powerpoint/2010/main" val="2196031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499374" y="491284"/>
            <a:ext cx="10972765" cy="63667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b="1" dirty="0">
              <a:latin typeface="Montserrat SemiBold" panose="020B0604020202020204" charset="0"/>
            </a:endParaRPr>
          </a:p>
        </p:txBody>
      </p:sp>
      <p:grpSp>
        <p:nvGrpSpPr>
          <p:cNvPr id="2" name="Grupo 1">
            <a:extLst>
              <a:ext uri="{FF2B5EF4-FFF2-40B4-BE49-F238E27FC236}">
                <a16:creationId xmlns:a16="http://schemas.microsoft.com/office/drawing/2014/main" id="{605D5501-E45D-5DCE-3603-5959D5769E86}"/>
              </a:ext>
            </a:extLst>
          </p:cNvPr>
          <p:cNvGrpSpPr/>
          <p:nvPr/>
        </p:nvGrpSpPr>
        <p:grpSpPr>
          <a:xfrm>
            <a:off x="9441679" y="108840"/>
            <a:ext cx="2521966" cy="426591"/>
            <a:chOff x="7993754" y="0"/>
            <a:chExt cx="4198245" cy="772541"/>
          </a:xfrm>
        </p:grpSpPr>
        <p:sp>
          <p:nvSpPr>
            <p:cNvPr id="3" name="Rectángulo 2">
              <a:extLst>
                <a:ext uri="{FF2B5EF4-FFF2-40B4-BE49-F238E27FC236}">
                  <a16:creationId xmlns:a16="http://schemas.microsoft.com/office/drawing/2014/main" id="{03D82D06-4AF8-50C0-163B-30C0E177BF7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EA5B4DCB-991A-2798-66F6-5DE3AE7B1089}"/>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0A6911E0-DDDA-901F-A887-6FB37EFA78F3}"/>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6" name="Rectángulo 5">
            <a:extLst>
              <a:ext uri="{FF2B5EF4-FFF2-40B4-BE49-F238E27FC236}">
                <a16:creationId xmlns:a16="http://schemas.microsoft.com/office/drawing/2014/main" id="{E7454D54-080E-AEBF-A46A-082B0881A7A6}"/>
              </a:ext>
            </a:extLst>
          </p:cNvPr>
          <p:cNvSpPr/>
          <p:nvPr/>
        </p:nvSpPr>
        <p:spPr>
          <a:xfrm>
            <a:off x="228355" y="67658"/>
            <a:ext cx="10641565" cy="464807"/>
          </a:xfrm>
          <a:prstGeom prst="rect">
            <a:avLst/>
          </a:prstGeom>
        </p:spPr>
        <p:txBody>
          <a:bodyPr wrap="square">
            <a:spAutoFit/>
          </a:bodyPr>
          <a:lstStyle/>
          <a:p>
            <a:pPr>
              <a:lnSpc>
                <a:spcPct val="107000"/>
              </a:lnSpc>
              <a:spcAft>
                <a:spcPts val="800"/>
              </a:spcAft>
            </a:pPr>
            <a:r>
              <a:rPr lang="es-MX" sz="24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4. Acta de Sustitución de Integrante del Comité</a:t>
            </a:r>
          </a:p>
        </p:txBody>
      </p:sp>
      <p:pic>
        <p:nvPicPr>
          <p:cNvPr id="8" name="Imagen 7">
            <a:extLst>
              <a:ext uri="{FF2B5EF4-FFF2-40B4-BE49-F238E27FC236}">
                <a16:creationId xmlns:a16="http://schemas.microsoft.com/office/drawing/2014/main" id="{DE603ACD-99ED-23BD-78C7-0B345ABEF696}"/>
              </a:ext>
            </a:extLst>
          </p:cNvPr>
          <p:cNvPicPr>
            <a:picLocks noChangeAspect="1"/>
          </p:cNvPicPr>
          <p:nvPr/>
        </p:nvPicPr>
        <p:blipFill>
          <a:blip r:embed="rId4"/>
          <a:stretch>
            <a:fillRect/>
          </a:stretch>
        </p:blipFill>
        <p:spPr>
          <a:xfrm>
            <a:off x="5916400" y="618766"/>
            <a:ext cx="4885857" cy="6004488"/>
          </a:xfrm>
          <a:prstGeom prst="rect">
            <a:avLst/>
          </a:prstGeom>
        </p:spPr>
      </p:pic>
      <p:pic>
        <p:nvPicPr>
          <p:cNvPr id="10" name="Imagen 9">
            <a:extLst>
              <a:ext uri="{FF2B5EF4-FFF2-40B4-BE49-F238E27FC236}">
                <a16:creationId xmlns:a16="http://schemas.microsoft.com/office/drawing/2014/main" id="{7062536C-4B82-4CE7-8226-71F17B2E07C8}"/>
              </a:ext>
            </a:extLst>
          </p:cNvPr>
          <p:cNvPicPr>
            <a:picLocks noChangeAspect="1"/>
          </p:cNvPicPr>
          <p:nvPr/>
        </p:nvPicPr>
        <p:blipFill>
          <a:blip r:embed="rId5"/>
          <a:stretch>
            <a:fillRect/>
          </a:stretch>
        </p:blipFill>
        <p:spPr>
          <a:xfrm>
            <a:off x="840439" y="532465"/>
            <a:ext cx="4665794" cy="6239234"/>
          </a:xfrm>
          <a:prstGeom prst="rect">
            <a:avLst/>
          </a:prstGeom>
        </p:spPr>
      </p:pic>
    </p:spTree>
    <p:extLst>
      <p:ext uri="{BB962C8B-B14F-4D97-AF65-F5344CB8AC3E}">
        <p14:creationId xmlns:p14="http://schemas.microsoft.com/office/powerpoint/2010/main" val="809111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1870745" y="463944"/>
            <a:ext cx="5553512" cy="62388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3200" b="1" dirty="0">
              <a:latin typeface="Montserrat SemiBold" panose="020B0604020202020204" charset="0"/>
            </a:endParaRPr>
          </a:p>
        </p:txBody>
      </p:sp>
      <p:grpSp>
        <p:nvGrpSpPr>
          <p:cNvPr id="2" name="Grupo 1">
            <a:extLst>
              <a:ext uri="{FF2B5EF4-FFF2-40B4-BE49-F238E27FC236}">
                <a16:creationId xmlns:a16="http://schemas.microsoft.com/office/drawing/2014/main" id="{3CF6A8B2-377A-1969-7FE1-AED15D1C9CC4}"/>
              </a:ext>
            </a:extLst>
          </p:cNvPr>
          <p:cNvGrpSpPr/>
          <p:nvPr/>
        </p:nvGrpSpPr>
        <p:grpSpPr>
          <a:xfrm>
            <a:off x="9349400" y="69301"/>
            <a:ext cx="2521966" cy="426591"/>
            <a:chOff x="7993754" y="0"/>
            <a:chExt cx="4198245" cy="772541"/>
          </a:xfrm>
        </p:grpSpPr>
        <p:sp>
          <p:nvSpPr>
            <p:cNvPr id="3" name="Rectángulo 2">
              <a:extLst>
                <a:ext uri="{FF2B5EF4-FFF2-40B4-BE49-F238E27FC236}">
                  <a16:creationId xmlns:a16="http://schemas.microsoft.com/office/drawing/2014/main" id="{F002980B-EE7E-7D43-BE0E-6A3D243A81C2}"/>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61BC5C57-4837-CA98-203E-7C421229F4DE}"/>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EB952DF7-5CC0-FD3F-E81F-030DDF832D3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6" name="Rectángulo 5">
            <a:extLst>
              <a:ext uri="{FF2B5EF4-FFF2-40B4-BE49-F238E27FC236}">
                <a16:creationId xmlns:a16="http://schemas.microsoft.com/office/drawing/2014/main" id="{473834F6-A66D-A649-A88D-E0654DBA2860}"/>
              </a:ext>
            </a:extLst>
          </p:cNvPr>
          <p:cNvSpPr/>
          <p:nvPr/>
        </p:nvSpPr>
        <p:spPr>
          <a:xfrm>
            <a:off x="126106" y="12117"/>
            <a:ext cx="10063755" cy="526876"/>
          </a:xfrm>
          <a:prstGeom prst="rect">
            <a:avLst/>
          </a:prstGeom>
        </p:spPr>
        <p:txBody>
          <a:bodyPr wrap="square">
            <a:spAutoFit/>
          </a:bodyPr>
          <a:lstStyle/>
          <a:p>
            <a:pPr>
              <a:lnSpc>
                <a:spcPct val="107000"/>
              </a:lnSpc>
              <a:spcAft>
                <a:spcPts val="800"/>
              </a:spcAft>
            </a:pPr>
            <a:r>
              <a:rPr lang="es-MX" sz="28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5. Solicitud de Información</a:t>
            </a:r>
          </a:p>
        </p:txBody>
      </p:sp>
      <p:pic>
        <p:nvPicPr>
          <p:cNvPr id="7" name="Imagen 6">
            <a:extLst>
              <a:ext uri="{FF2B5EF4-FFF2-40B4-BE49-F238E27FC236}">
                <a16:creationId xmlns:a16="http://schemas.microsoft.com/office/drawing/2014/main" id="{2933B80E-2856-10DE-5A36-54B68DEF24BA}"/>
              </a:ext>
            </a:extLst>
          </p:cNvPr>
          <p:cNvPicPr>
            <a:picLocks noChangeAspect="1"/>
          </p:cNvPicPr>
          <p:nvPr/>
        </p:nvPicPr>
        <p:blipFill>
          <a:blip r:embed="rId4"/>
          <a:stretch>
            <a:fillRect/>
          </a:stretch>
        </p:blipFill>
        <p:spPr>
          <a:xfrm>
            <a:off x="2088981" y="614042"/>
            <a:ext cx="4509587" cy="5780015"/>
          </a:xfrm>
          <a:prstGeom prst="rect">
            <a:avLst/>
          </a:prstGeom>
        </p:spPr>
      </p:pic>
    </p:spTree>
    <p:extLst>
      <p:ext uri="{BB962C8B-B14F-4D97-AF65-F5344CB8AC3E}">
        <p14:creationId xmlns:p14="http://schemas.microsoft.com/office/powerpoint/2010/main" val="420266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B080CE3-5E1C-455F-0C78-20E16813822D}"/>
              </a:ext>
            </a:extLst>
          </p:cNvPr>
          <p:cNvSpPr/>
          <p:nvPr/>
        </p:nvSpPr>
        <p:spPr>
          <a:xfrm>
            <a:off x="394283" y="426953"/>
            <a:ext cx="10217789" cy="630367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12" name="Rectángulo 11">
            <a:extLst>
              <a:ext uri="{FF2B5EF4-FFF2-40B4-BE49-F238E27FC236}">
                <a16:creationId xmlns:a16="http://schemas.microsoft.com/office/drawing/2014/main" id="{31178DA0-EE05-4721-AE8B-FBF32AE1E5CE}"/>
              </a:ext>
            </a:extLst>
          </p:cNvPr>
          <p:cNvSpPr/>
          <p:nvPr/>
        </p:nvSpPr>
        <p:spPr>
          <a:xfrm>
            <a:off x="113609" y="-8390"/>
            <a:ext cx="10063755" cy="526876"/>
          </a:xfrm>
          <a:prstGeom prst="rect">
            <a:avLst/>
          </a:prstGeom>
        </p:spPr>
        <p:txBody>
          <a:bodyPr wrap="square">
            <a:spAutoFit/>
          </a:bodyPr>
          <a:lstStyle/>
          <a:p>
            <a:pPr>
              <a:lnSpc>
                <a:spcPct val="107000"/>
              </a:lnSpc>
              <a:spcAft>
                <a:spcPts val="800"/>
              </a:spcAft>
            </a:pPr>
            <a:r>
              <a:rPr lang="es-MX" sz="28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pSp>
        <p:nvGrpSpPr>
          <p:cNvPr id="3" name="Grupo 2">
            <a:extLst>
              <a:ext uri="{FF2B5EF4-FFF2-40B4-BE49-F238E27FC236}">
                <a16:creationId xmlns:a16="http://schemas.microsoft.com/office/drawing/2014/main" id="{45C3C3DB-807D-FAB0-F0B3-19EA89315483}"/>
              </a:ext>
            </a:extLst>
          </p:cNvPr>
          <p:cNvGrpSpPr/>
          <p:nvPr/>
        </p:nvGrpSpPr>
        <p:grpSpPr>
          <a:xfrm>
            <a:off x="9315844" y="41752"/>
            <a:ext cx="2521966" cy="426591"/>
            <a:chOff x="7993754" y="0"/>
            <a:chExt cx="4198245" cy="772541"/>
          </a:xfrm>
        </p:grpSpPr>
        <p:sp>
          <p:nvSpPr>
            <p:cNvPr id="5" name="Rectángulo 4">
              <a:extLst>
                <a:ext uri="{FF2B5EF4-FFF2-40B4-BE49-F238E27FC236}">
                  <a16:creationId xmlns:a16="http://schemas.microsoft.com/office/drawing/2014/main" id="{C9C7607A-E212-055C-36B6-86CDA79AB04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879C9988-91E5-A9F0-A583-FCBFD84A8D26}"/>
                </a:ext>
              </a:extLst>
            </p:cNvPr>
            <p:cNvPicPr>
              <a:picLocks noChangeAspect="1"/>
            </p:cNvPicPr>
            <p:nvPr/>
          </p:nvPicPr>
          <p:blipFill>
            <a:blip r:embed="rId2"/>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8D583362-BFEA-C81D-3A3A-651CFF2114A3}"/>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0" name="Imagen 9">
            <a:extLst>
              <a:ext uri="{FF2B5EF4-FFF2-40B4-BE49-F238E27FC236}">
                <a16:creationId xmlns:a16="http://schemas.microsoft.com/office/drawing/2014/main" id="{3E0582CA-4E0A-973C-389F-4FAD368F466E}"/>
              </a:ext>
            </a:extLst>
          </p:cNvPr>
          <p:cNvPicPr>
            <a:picLocks noChangeAspect="1"/>
          </p:cNvPicPr>
          <p:nvPr/>
        </p:nvPicPr>
        <p:blipFill>
          <a:blip r:embed="rId4"/>
          <a:stretch>
            <a:fillRect/>
          </a:stretch>
        </p:blipFill>
        <p:spPr>
          <a:xfrm>
            <a:off x="380097" y="426953"/>
            <a:ext cx="10217789" cy="6303670"/>
          </a:xfrm>
          <a:prstGeom prst="rect">
            <a:avLst/>
          </a:prstGeom>
        </p:spPr>
      </p:pic>
    </p:spTree>
    <p:extLst>
      <p:ext uri="{BB962C8B-B14F-4D97-AF65-F5344CB8AC3E}">
        <p14:creationId xmlns:p14="http://schemas.microsoft.com/office/powerpoint/2010/main" val="755425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E89B2317-3EE7-4CC3-BEE7-9524F2CA2F3D}"/>
              </a:ext>
            </a:extLst>
          </p:cNvPr>
          <p:cNvGraphicFramePr>
            <a:graphicFrameLocks noChangeAspect="1"/>
          </p:cNvGraphicFramePr>
          <p:nvPr>
            <p:extLst>
              <p:ext uri="{D42A27DB-BD31-4B8C-83A1-F6EECF244321}">
                <p14:modId xmlns:p14="http://schemas.microsoft.com/office/powerpoint/2010/main" val="2918013567"/>
              </p:ext>
            </p:extLst>
          </p:nvPr>
        </p:nvGraphicFramePr>
        <p:xfrm>
          <a:off x="782668" y="327685"/>
          <a:ext cx="10221830" cy="5771111"/>
        </p:xfrm>
        <a:graphic>
          <a:graphicData uri="http://schemas.openxmlformats.org/presentationml/2006/ole">
            <mc:AlternateContent xmlns:mc="http://schemas.openxmlformats.org/markup-compatibility/2006">
              <mc:Choice xmlns:v="urn:schemas-microsoft-com:vml" Requires="v">
                <p:oleObj name="Worksheet" r:id="rId2" imgW="10391887" imgH="6286539" progId="Excel.Sheet.12">
                  <p:embed/>
                </p:oleObj>
              </mc:Choice>
              <mc:Fallback>
                <p:oleObj name="Worksheet" r:id="rId2" imgW="10391887" imgH="6286539" progId="Excel.Sheet.12">
                  <p:embed/>
                  <p:pic>
                    <p:nvPicPr>
                      <p:cNvPr id="5" name="Objeto 4">
                        <a:extLst>
                          <a:ext uri="{FF2B5EF4-FFF2-40B4-BE49-F238E27FC236}">
                            <a16:creationId xmlns:a16="http://schemas.microsoft.com/office/drawing/2014/main" id="{A0C08400-C6CE-4488-A9E7-A722E9D77344}"/>
                          </a:ext>
                        </a:extLst>
                      </p:cNvPr>
                      <p:cNvPicPr/>
                      <p:nvPr/>
                    </p:nvPicPr>
                    <p:blipFill>
                      <a:blip r:embed="rId3"/>
                      <a:stretch>
                        <a:fillRect/>
                      </a:stretch>
                    </p:blipFill>
                    <p:spPr>
                      <a:xfrm>
                        <a:off x="782668" y="327685"/>
                        <a:ext cx="10221830" cy="5771111"/>
                      </a:xfrm>
                      <a:prstGeom prst="rect">
                        <a:avLst/>
                      </a:prstGeom>
                      <a:solidFill>
                        <a:schemeClr val="bg1"/>
                      </a:solidFill>
                    </p:spPr>
                  </p:pic>
                </p:oleObj>
              </mc:Fallback>
            </mc:AlternateContent>
          </a:graphicData>
        </a:graphic>
      </p:graphicFrame>
      <p:sp>
        <p:nvSpPr>
          <p:cNvPr id="3" name="Rectángulo 2">
            <a:extLst>
              <a:ext uri="{FF2B5EF4-FFF2-40B4-BE49-F238E27FC236}">
                <a16:creationId xmlns:a16="http://schemas.microsoft.com/office/drawing/2014/main" id="{22FFB1DD-7B1B-403A-BA99-B4E5A0B62D83}"/>
              </a:ext>
            </a:extLst>
          </p:cNvPr>
          <p:cNvSpPr/>
          <p:nvPr/>
        </p:nvSpPr>
        <p:spPr>
          <a:xfrm>
            <a:off x="113609" y="-8390"/>
            <a:ext cx="3611103" cy="278602"/>
          </a:xfrm>
          <a:prstGeom prst="rect">
            <a:avLst/>
          </a:prstGeom>
        </p:spPr>
        <p:txBody>
          <a:bodyPr wrap="square">
            <a:spAutoFit/>
          </a:bodyPr>
          <a:lstStyle/>
          <a:p>
            <a:pPr>
              <a:lnSpc>
                <a:spcPct val="107000"/>
              </a:lnSpc>
              <a:spcAft>
                <a:spcPts val="800"/>
              </a:spcAft>
            </a:pPr>
            <a:r>
              <a:rPr lang="es-MX" sz="12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pSp>
        <p:nvGrpSpPr>
          <p:cNvPr id="4" name="Grupo 3">
            <a:extLst>
              <a:ext uri="{FF2B5EF4-FFF2-40B4-BE49-F238E27FC236}">
                <a16:creationId xmlns:a16="http://schemas.microsoft.com/office/drawing/2014/main" id="{A9034427-F2C8-F642-4251-5EC3FECBA821}"/>
              </a:ext>
            </a:extLst>
          </p:cNvPr>
          <p:cNvGrpSpPr/>
          <p:nvPr/>
        </p:nvGrpSpPr>
        <p:grpSpPr>
          <a:xfrm>
            <a:off x="4307617" y="6242739"/>
            <a:ext cx="2521966" cy="426591"/>
            <a:chOff x="7993754" y="0"/>
            <a:chExt cx="4198245" cy="772541"/>
          </a:xfrm>
        </p:grpSpPr>
        <p:sp>
          <p:nvSpPr>
            <p:cNvPr id="5" name="Rectángulo 4">
              <a:extLst>
                <a:ext uri="{FF2B5EF4-FFF2-40B4-BE49-F238E27FC236}">
                  <a16:creationId xmlns:a16="http://schemas.microsoft.com/office/drawing/2014/main" id="{1BA027D6-D344-0669-F22A-5ECD102C96A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9FFC8D0D-CCF1-F570-B0BB-2B41C572A0F0}"/>
                </a:ext>
              </a:extLst>
            </p:cNvPr>
            <p:cNvPicPr>
              <a:picLocks noChangeAspect="1"/>
            </p:cNvPicPr>
            <p:nvPr/>
          </p:nvPicPr>
          <p:blipFill>
            <a:blip r:embed="rId4"/>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E3A2C290-03BC-A90F-7E7A-24DA960540CA}"/>
                </a:ext>
              </a:extLst>
            </p:cNvPr>
            <p:cNvPicPr>
              <a:picLocks noChangeAspect="1"/>
            </p:cNvPicPr>
            <p:nvPr/>
          </p:nvPicPr>
          <p:blipFill rotWithShape="1">
            <a:blip r:embed="rId5"/>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349807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13221" y="512550"/>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7" name="Rectángulo 6">
            <a:extLst>
              <a:ext uri="{FF2B5EF4-FFF2-40B4-BE49-F238E27FC236}">
                <a16:creationId xmlns:a16="http://schemas.microsoft.com/office/drawing/2014/main" id="{D730F45B-6058-4EAF-B521-96128EF4BDE0}"/>
              </a:ext>
            </a:extLst>
          </p:cNvPr>
          <p:cNvSpPr/>
          <p:nvPr/>
        </p:nvSpPr>
        <p:spPr>
          <a:xfrm>
            <a:off x="231055" y="85959"/>
            <a:ext cx="4710061" cy="340606"/>
          </a:xfrm>
          <a:prstGeom prst="rect">
            <a:avLst/>
          </a:prstGeom>
        </p:spPr>
        <p:txBody>
          <a:bodyPr wrap="square">
            <a:spAutoFit/>
          </a:bodyPr>
          <a:lstStyle/>
          <a:p>
            <a:pPr>
              <a:lnSpc>
                <a:spcPct val="107000"/>
              </a:lnSpc>
              <a:spcAft>
                <a:spcPts val="800"/>
              </a:spcAft>
            </a:pPr>
            <a:r>
              <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aphicFrame>
        <p:nvGraphicFramePr>
          <p:cNvPr id="8" name="Objeto 7">
            <a:extLst>
              <a:ext uri="{FF2B5EF4-FFF2-40B4-BE49-F238E27FC236}">
                <a16:creationId xmlns:a16="http://schemas.microsoft.com/office/drawing/2014/main" id="{7D860A88-77AE-4A09-8D84-0E8527EEFB96}"/>
              </a:ext>
            </a:extLst>
          </p:cNvPr>
          <p:cNvGraphicFramePr>
            <a:graphicFrameLocks noChangeAspect="1"/>
          </p:cNvGraphicFramePr>
          <p:nvPr>
            <p:extLst>
              <p:ext uri="{D42A27DB-BD31-4B8C-83A1-F6EECF244321}">
                <p14:modId xmlns:p14="http://schemas.microsoft.com/office/powerpoint/2010/main" val="1073617268"/>
              </p:ext>
            </p:extLst>
          </p:nvPr>
        </p:nvGraphicFramePr>
        <p:xfrm>
          <a:off x="816223" y="1037644"/>
          <a:ext cx="10273153" cy="3945418"/>
        </p:xfrm>
        <a:graphic>
          <a:graphicData uri="http://schemas.openxmlformats.org/presentationml/2006/ole">
            <mc:AlternateContent xmlns:mc="http://schemas.openxmlformats.org/markup-compatibility/2006">
              <mc:Choice xmlns:v="urn:schemas-microsoft-com:vml" Requires="v">
                <p:oleObj name="Worksheet" r:id="rId2" imgW="10391887" imgH="3991078" progId="Excel.Sheet.12">
                  <p:embed/>
                </p:oleObj>
              </mc:Choice>
              <mc:Fallback>
                <p:oleObj name="Worksheet" r:id="rId2" imgW="10391887" imgH="3991078" progId="Excel.Sheet.12">
                  <p:embed/>
                  <p:pic>
                    <p:nvPicPr>
                      <p:cNvPr id="5" name="Objeto 4">
                        <a:extLst>
                          <a:ext uri="{FF2B5EF4-FFF2-40B4-BE49-F238E27FC236}">
                            <a16:creationId xmlns:a16="http://schemas.microsoft.com/office/drawing/2014/main" id="{AB635407-4E3A-4F97-9C56-04AAEC30BFBA}"/>
                          </a:ext>
                        </a:extLst>
                      </p:cNvPr>
                      <p:cNvPicPr/>
                      <p:nvPr/>
                    </p:nvPicPr>
                    <p:blipFill>
                      <a:blip r:embed="rId3"/>
                      <a:stretch>
                        <a:fillRect/>
                      </a:stretch>
                    </p:blipFill>
                    <p:spPr>
                      <a:xfrm>
                        <a:off x="816223" y="1037644"/>
                        <a:ext cx="10273153" cy="3945418"/>
                      </a:xfrm>
                      <a:prstGeom prst="rect">
                        <a:avLst/>
                      </a:prstGeom>
                      <a:solidFill>
                        <a:schemeClr val="bg1"/>
                      </a:solidFill>
                      <a:ln>
                        <a:solidFill>
                          <a:schemeClr val="tx1"/>
                        </a:solidFill>
                      </a:ln>
                    </p:spPr>
                  </p:pic>
                </p:oleObj>
              </mc:Fallback>
            </mc:AlternateContent>
          </a:graphicData>
        </a:graphic>
      </p:graphicFrame>
      <p:grpSp>
        <p:nvGrpSpPr>
          <p:cNvPr id="2" name="Grupo 1">
            <a:extLst>
              <a:ext uri="{FF2B5EF4-FFF2-40B4-BE49-F238E27FC236}">
                <a16:creationId xmlns:a16="http://schemas.microsoft.com/office/drawing/2014/main" id="{F510C235-F937-D3AF-F692-4ADA1E7742DC}"/>
              </a:ext>
            </a:extLst>
          </p:cNvPr>
          <p:cNvGrpSpPr/>
          <p:nvPr/>
        </p:nvGrpSpPr>
        <p:grpSpPr>
          <a:xfrm>
            <a:off x="4341173" y="6387119"/>
            <a:ext cx="2521966" cy="426591"/>
            <a:chOff x="7993754" y="0"/>
            <a:chExt cx="4198245" cy="772541"/>
          </a:xfrm>
        </p:grpSpPr>
        <p:sp>
          <p:nvSpPr>
            <p:cNvPr id="3" name="Rectángulo 2">
              <a:extLst>
                <a:ext uri="{FF2B5EF4-FFF2-40B4-BE49-F238E27FC236}">
                  <a16:creationId xmlns:a16="http://schemas.microsoft.com/office/drawing/2014/main" id="{8605D440-9F54-E57B-A515-9C57C3D78A65}"/>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76F4A340-F49F-2E0C-0243-9309A02DF9E1}"/>
                </a:ext>
              </a:extLst>
            </p:cNvPr>
            <p:cNvPicPr>
              <a:picLocks noChangeAspect="1"/>
            </p:cNvPicPr>
            <p:nvPr/>
          </p:nvPicPr>
          <p:blipFill>
            <a:blip r:embed="rId4"/>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92E70586-45C2-AA28-873F-2A10938900DD}"/>
                </a:ext>
              </a:extLst>
            </p:cNvPr>
            <p:cNvPicPr>
              <a:picLocks noChangeAspect="1"/>
            </p:cNvPicPr>
            <p:nvPr/>
          </p:nvPicPr>
          <p:blipFill rotWithShape="1">
            <a:blip r:embed="rId5"/>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316705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13221" y="512550"/>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7" name="Rectángulo 6">
            <a:extLst>
              <a:ext uri="{FF2B5EF4-FFF2-40B4-BE49-F238E27FC236}">
                <a16:creationId xmlns:a16="http://schemas.microsoft.com/office/drawing/2014/main" id="{59EDD3C8-F84C-4C44-8972-3E8A58233F9A}"/>
              </a:ext>
            </a:extLst>
          </p:cNvPr>
          <p:cNvSpPr/>
          <p:nvPr/>
        </p:nvSpPr>
        <p:spPr>
          <a:xfrm>
            <a:off x="113609" y="-8390"/>
            <a:ext cx="5406347" cy="371705"/>
          </a:xfrm>
          <a:prstGeom prst="rect">
            <a:avLst/>
          </a:prstGeom>
        </p:spPr>
        <p:txBody>
          <a:bodyPr wrap="square">
            <a:spAutoFit/>
          </a:bodyPr>
          <a:lstStyle/>
          <a:p>
            <a:pPr>
              <a:lnSpc>
                <a:spcPct val="107000"/>
              </a:lnSpc>
              <a:spcAft>
                <a:spcPts val="800"/>
              </a:spcAft>
            </a:pP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aphicFrame>
        <p:nvGraphicFramePr>
          <p:cNvPr id="8" name="Objeto 7">
            <a:extLst>
              <a:ext uri="{FF2B5EF4-FFF2-40B4-BE49-F238E27FC236}">
                <a16:creationId xmlns:a16="http://schemas.microsoft.com/office/drawing/2014/main" id="{2B72E73E-525F-4BD2-9C64-031538FF6FE0}"/>
              </a:ext>
            </a:extLst>
          </p:cNvPr>
          <p:cNvGraphicFramePr>
            <a:graphicFrameLocks noChangeAspect="1"/>
          </p:cNvGraphicFramePr>
          <p:nvPr>
            <p:extLst>
              <p:ext uri="{D42A27DB-BD31-4B8C-83A1-F6EECF244321}">
                <p14:modId xmlns:p14="http://schemas.microsoft.com/office/powerpoint/2010/main" val="1955554283"/>
              </p:ext>
            </p:extLst>
          </p:nvPr>
        </p:nvGraphicFramePr>
        <p:xfrm>
          <a:off x="640054" y="735071"/>
          <a:ext cx="10391775" cy="4914900"/>
        </p:xfrm>
        <a:graphic>
          <a:graphicData uri="http://schemas.openxmlformats.org/presentationml/2006/ole">
            <mc:AlternateContent xmlns:mc="http://schemas.openxmlformats.org/markup-compatibility/2006">
              <mc:Choice xmlns:v="urn:schemas-microsoft-com:vml" Requires="v">
                <p:oleObj name="Worksheet" r:id="rId2" imgW="10391887" imgH="4914823" progId="Excel.Sheet.12">
                  <p:embed/>
                </p:oleObj>
              </mc:Choice>
              <mc:Fallback>
                <p:oleObj name="Worksheet" r:id="rId2" imgW="10391887" imgH="4914823" progId="Excel.Sheet.12">
                  <p:embed/>
                  <p:pic>
                    <p:nvPicPr>
                      <p:cNvPr id="5" name="Objeto 4">
                        <a:extLst>
                          <a:ext uri="{FF2B5EF4-FFF2-40B4-BE49-F238E27FC236}">
                            <a16:creationId xmlns:a16="http://schemas.microsoft.com/office/drawing/2014/main" id="{BB4B7677-B574-4D1E-9BDF-CDDC4EEEB26B}"/>
                          </a:ext>
                        </a:extLst>
                      </p:cNvPr>
                      <p:cNvPicPr/>
                      <p:nvPr/>
                    </p:nvPicPr>
                    <p:blipFill>
                      <a:blip r:embed="rId3"/>
                      <a:stretch>
                        <a:fillRect/>
                      </a:stretch>
                    </p:blipFill>
                    <p:spPr>
                      <a:xfrm>
                        <a:off x="640054" y="735071"/>
                        <a:ext cx="10391775" cy="4914900"/>
                      </a:xfrm>
                      <a:prstGeom prst="rect">
                        <a:avLst/>
                      </a:prstGeom>
                      <a:solidFill>
                        <a:schemeClr val="bg1"/>
                      </a:solidFill>
                      <a:ln>
                        <a:solidFill>
                          <a:schemeClr val="tx1"/>
                        </a:solidFill>
                      </a:ln>
                    </p:spPr>
                  </p:pic>
                </p:oleObj>
              </mc:Fallback>
            </mc:AlternateContent>
          </a:graphicData>
        </a:graphic>
      </p:graphicFrame>
      <p:grpSp>
        <p:nvGrpSpPr>
          <p:cNvPr id="2" name="Grupo 1">
            <a:extLst>
              <a:ext uri="{FF2B5EF4-FFF2-40B4-BE49-F238E27FC236}">
                <a16:creationId xmlns:a16="http://schemas.microsoft.com/office/drawing/2014/main" id="{80EC4002-A812-4BB3-5355-8F05A3F2A8B1}"/>
              </a:ext>
            </a:extLst>
          </p:cNvPr>
          <p:cNvGrpSpPr/>
          <p:nvPr/>
        </p:nvGrpSpPr>
        <p:grpSpPr>
          <a:xfrm>
            <a:off x="4574958" y="6431409"/>
            <a:ext cx="2521966" cy="426591"/>
            <a:chOff x="7993754" y="0"/>
            <a:chExt cx="4198245" cy="772541"/>
          </a:xfrm>
        </p:grpSpPr>
        <p:sp>
          <p:nvSpPr>
            <p:cNvPr id="3" name="Rectángulo 2">
              <a:extLst>
                <a:ext uri="{FF2B5EF4-FFF2-40B4-BE49-F238E27FC236}">
                  <a16:creationId xmlns:a16="http://schemas.microsoft.com/office/drawing/2014/main" id="{7AE4DCF6-949C-9A3D-1B21-55A18302F322}"/>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03300F3D-11FA-1402-FC5A-4DB02A356B8C}"/>
                </a:ext>
              </a:extLst>
            </p:cNvPr>
            <p:cNvPicPr>
              <a:picLocks noChangeAspect="1"/>
            </p:cNvPicPr>
            <p:nvPr/>
          </p:nvPicPr>
          <p:blipFill>
            <a:blip r:embed="rId4"/>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16E215A6-6ADC-FDFD-229B-6431C4129D4D}"/>
                </a:ext>
              </a:extLst>
            </p:cNvPr>
            <p:cNvPicPr>
              <a:picLocks noChangeAspect="1"/>
            </p:cNvPicPr>
            <p:nvPr/>
          </p:nvPicPr>
          <p:blipFill rotWithShape="1">
            <a:blip r:embed="rId5"/>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69763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13221" y="512550"/>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6" name="Rectángulo 5">
            <a:extLst>
              <a:ext uri="{FF2B5EF4-FFF2-40B4-BE49-F238E27FC236}">
                <a16:creationId xmlns:a16="http://schemas.microsoft.com/office/drawing/2014/main" id="{5C1A350E-B923-45F3-BD77-E897DDACCD00}"/>
              </a:ext>
            </a:extLst>
          </p:cNvPr>
          <p:cNvSpPr/>
          <p:nvPr/>
        </p:nvSpPr>
        <p:spPr>
          <a:xfrm>
            <a:off x="113609" y="-8390"/>
            <a:ext cx="10063755" cy="526876"/>
          </a:xfrm>
          <a:prstGeom prst="rect">
            <a:avLst/>
          </a:prstGeom>
        </p:spPr>
        <p:txBody>
          <a:bodyPr wrap="square">
            <a:spAutoFit/>
          </a:bodyPr>
          <a:lstStyle/>
          <a:p>
            <a:pPr>
              <a:lnSpc>
                <a:spcPct val="107000"/>
              </a:lnSpc>
              <a:spcAft>
                <a:spcPts val="800"/>
              </a:spcAft>
            </a:pPr>
            <a:r>
              <a:rPr lang="es-MX" sz="28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aphicFrame>
        <p:nvGraphicFramePr>
          <p:cNvPr id="7" name="Objeto 6">
            <a:extLst>
              <a:ext uri="{FF2B5EF4-FFF2-40B4-BE49-F238E27FC236}">
                <a16:creationId xmlns:a16="http://schemas.microsoft.com/office/drawing/2014/main" id="{93777F12-DA46-47BA-A880-AFB0E24F84ED}"/>
              </a:ext>
            </a:extLst>
          </p:cNvPr>
          <p:cNvGraphicFramePr>
            <a:graphicFrameLocks noChangeAspect="1"/>
          </p:cNvGraphicFramePr>
          <p:nvPr>
            <p:extLst>
              <p:ext uri="{D42A27DB-BD31-4B8C-83A1-F6EECF244321}">
                <p14:modId xmlns:p14="http://schemas.microsoft.com/office/powerpoint/2010/main" val="4118048042"/>
              </p:ext>
            </p:extLst>
          </p:nvPr>
        </p:nvGraphicFramePr>
        <p:xfrm>
          <a:off x="816223" y="872047"/>
          <a:ext cx="10391775" cy="4657725"/>
        </p:xfrm>
        <a:graphic>
          <a:graphicData uri="http://schemas.openxmlformats.org/presentationml/2006/ole">
            <mc:AlternateContent xmlns:mc="http://schemas.openxmlformats.org/markup-compatibility/2006">
              <mc:Choice xmlns:v="urn:schemas-microsoft-com:vml" Requires="v">
                <p:oleObj name="Worksheet" r:id="rId2" imgW="10391887" imgH="4657648" progId="Excel.Sheet.12">
                  <p:embed/>
                </p:oleObj>
              </mc:Choice>
              <mc:Fallback>
                <p:oleObj name="Worksheet" r:id="rId2" imgW="10391887" imgH="4657648" progId="Excel.Sheet.12">
                  <p:embed/>
                  <p:pic>
                    <p:nvPicPr>
                      <p:cNvPr id="5" name="Objeto 4">
                        <a:extLst>
                          <a:ext uri="{FF2B5EF4-FFF2-40B4-BE49-F238E27FC236}">
                            <a16:creationId xmlns:a16="http://schemas.microsoft.com/office/drawing/2014/main" id="{7E6C8F83-9DD1-4716-9C22-72FA7C6B1FC2}"/>
                          </a:ext>
                        </a:extLst>
                      </p:cNvPr>
                      <p:cNvPicPr/>
                      <p:nvPr/>
                    </p:nvPicPr>
                    <p:blipFill>
                      <a:blip r:embed="rId3"/>
                      <a:stretch>
                        <a:fillRect/>
                      </a:stretch>
                    </p:blipFill>
                    <p:spPr>
                      <a:xfrm>
                        <a:off x="816223" y="872047"/>
                        <a:ext cx="10391775" cy="4657725"/>
                      </a:xfrm>
                      <a:prstGeom prst="rect">
                        <a:avLst/>
                      </a:prstGeom>
                      <a:solidFill>
                        <a:schemeClr val="bg1"/>
                      </a:solidFill>
                      <a:ln>
                        <a:solidFill>
                          <a:schemeClr val="tx1"/>
                        </a:solidFill>
                      </a:ln>
                    </p:spPr>
                  </p:pic>
                </p:oleObj>
              </mc:Fallback>
            </mc:AlternateContent>
          </a:graphicData>
        </a:graphic>
      </p:graphicFrame>
      <p:grpSp>
        <p:nvGrpSpPr>
          <p:cNvPr id="2" name="Grupo 1">
            <a:extLst>
              <a:ext uri="{FF2B5EF4-FFF2-40B4-BE49-F238E27FC236}">
                <a16:creationId xmlns:a16="http://schemas.microsoft.com/office/drawing/2014/main" id="{74F3077E-D03A-4DBB-6B40-E242AFAC5B94}"/>
              </a:ext>
            </a:extLst>
          </p:cNvPr>
          <p:cNvGrpSpPr/>
          <p:nvPr/>
        </p:nvGrpSpPr>
        <p:grpSpPr>
          <a:xfrm>
            <a:off x="4936791" y="6387119"/>
            <a:ext cx="2521966" cy="426591"/>
            <a:chOff x="7993754" y="0"/>
            <a:chExt cx="4198245" cy="772541"/>
          </a:xfrm>
        </p:grpSpPr>
        <p:sp>
          <p:nvSpPr>
            <p:cNvPr id="3" name="Rectángulo 2">
              <a:extLst>
                <a:ext uri="{FF2B5EF4-FFF2-40B4-BE49-F238E27FC236}">
                  <a16:creationId xmlns:a16="http://schemas.microsoft.com/office/drawing/2014/main" id="{EDE31FE7-06B9-B1DD-7034-329DC2E030EB}"/>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67AB70ED-CD39-A45B-A133-8DA26BAD49E9}"/>
                </a:ext>
              </a:extLst>
            </p:cNvPr>
            <p:cNvPicPr>
              <a:picLocks noChangeAspect="1"/>
            </p:cNvPicPr>
            <p:nvPr/>
          </p:nvPicPr>
          <p:blipFill>
            <a:blip r:embed="rId4"/>
            <a:stretch>
              <a:fillRect/>
            </a:stretch>
          </p:blipFill>
          <p:spPr>
            <a:xfrm>
              <a:off x="7993755" y="0"/>
              <a:ext cx="2798182" cy="772541"/>
            </a:xfrm>
            <a:prstGeom prst="rect">
              <a:avLst/>
            </a:prstGeom>
          </p:spPr>
        </p:pic>
        <p:pic>
          <p:nvPicPr>
            <p:cNvPr id="8" name="Imagen 7">
              <a:extLst>
                <a:ext uri="{FF2B5EF4-FFF2-40B4-BE49-F238E27FC236}">
                  <a16:creationId xmlns:a16="http://schemas.microsoft.com/office/drawing/2014/main" id="{EEC1951B-6370-618E-62F0-03D614DE16E3}"/>
                </a:ext>
              </a:extLst>
            </p:cNvPr>
            <p:cNvPicPr>
              <a:picLocks noChangeAspect="1"/>
            </p:cNvPicPr>
            <p:nvPr/>
          </p:nvPicPr>
          <p:blipFill rotWithShape="1">
            <a:blip r:embed="rId5"/>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97283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13982" y="514484"/>
            <a:ext cx="11364036" cy="5829032"/>
          </a:xfrm>
          <a:prstGeom prst="rect">
            <a:avLst/>
          </a:prstGeom>
        </p:spPr>
        <p:txBody>
          <a:bodyPr wrap="square">
            <a:spAutoFit/>
          </a:bodyPr>
          <a:lstStyle/>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Se les proporcionarán los siguientes Documentos de Contraloría Social</a:t>
            </a:r>
          </a:p>
          <a:p>
            <a:pPr marL="342900" indent="-342900">
              <a:lnSpc>
                <a:spcPct val="80000"/>
              </a:lnSpc>
              <a:spcBef>
                <a:spcPts val="1000"/>
              </a:spcBef>
              <a:buClr>
                <a:schemeClr val="accent1"/>
              </a:buClr>
              <a:buSzPct val="80000"/>
              <a:buFont typeface="Wingdings" panose="05000000000000000000" pitchFamily="2" charset="2"/>
              <a:buChar char="ü"/>
            </a:pPr>
            <a:endPar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endParaRP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Esquema</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Guía Operativa  </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PATCS</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PITCS</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Formatos de Contraloría Social (Minutas)</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Material de Difusión</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Material de Capacitación</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Guion de Página de las IES para crear apartado de CS en el sitio WEB de cada UT/UP.</a:t>
            </a:r>
          </a:p>
          <a:p>
            <a:pPr marL="342900" indent="-342900">
              <a:lnSpc>
                <a:spcPct val="80000"/>
              </a:lnSpc>
              <a:spcBef>
                <a:spcPts val="1000"/>
              </a:spcBef>
              <a:buClr>
                <a:schemeClr val="accent1"/>
              </a:buClr>
              <a:buSzPct val="80000"/>
              <a:buFont typeface="Wingdings" panose="05000000000000000000" pitchFamily="2" charset="2"/>
              <a:buChar char="ü"/>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Directorios responsables de:</a:t>
            </a:r>
          </a:p>
          <a:p>
            <a:pPr marL="457200" indent="-457200">
              <a:lnSpc>
                <a:spcPct val="80000"/>
              </a:lnSpc>
              <a:spcBef>
                <a:spcPts val="1000"/>
              </a:spcBef>
              <a:buClr>
                <a:schemeClr val="accent1"/>
              </a:buClr>
              <a:buSzPct val="80000"/>
              <a:buFont typeface="+mj-lt"/>
              <a:buAutoNum type="arabicPeriod"/>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DGUTyP</a:t>
            </a:r>
          </a:p>
          <a:p>
            <a:pPr marL="457200" indent="-457200">
              <a:lnSpc>
                <a:spcPct val="80000"/>
              </a:lnSpc>
              <a:spcBef>
                <a:spcPts val="1000"/>
              </a:spcBef>
              <a:buClr>
                <a:schemeClr val="accent1"/>
              </a:buClr>
              <a:buSzPct val="80000"/>
              <a:buFont typeface="+mj-lt"/>
              <a:buAutoNum type="arabicPeriod"/>
            </a:pPr>
            <a:r>
              <a:rPr lang="es-ES_tradnl" sz="2000" b="1" dirty="0" err="1">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UT´s</a:t>
            </a: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 y </a:t>
            </a:r>
            <a:r>
              <a:rPr lang="es-ES_tradnl" sz="2000" b="1" dirty="0" err="1">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UP´s</a:t>
            </a:r>
            <a:endPar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endParaRPr>
          </a:p>
          <a:p>
            <a:pPr marL="457200" indent="-457200">
              <a:lnSpc>
                <a:spcPct val="80000"/>
              </a:lnSpc>
              <a:spcBef>
                <a:spcPts val="1000"/>
              </a:spcBef>
              <a:buClr>
                <a:schemeClr val="accent1"/>
              </a:buClr>
              <a:buSzPct val="80000"/>
              <a:buFont typeface="+mj-lt"/>
              <a:buAutoNum type="arabicPeriod"/>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Enlaces en los Órganos Estatales de Control, </a:t>
            </a:r>
          </a:p>
          <a:p>
            <a:pPr marL="457200" indent="-457200">
              <a:lnSpc>
                <a:spcPct val="80000"/>
              </a:lnSpc>
              <a:spcBef>
                <a:spcPts val="1000"/>
              </a:spcBef>
              <a:buClr>
                <a:schemeClr val="accent1"/>
              </a:buClr>
              <a:buSzPct val="80000"/>
              <a:buFont typeface="+mj-lt"/>
              <a:buAutoNum type="arabicPeriod"/>
            </a:pPr>
            <a:r>
              <a:rPr lang="es-ES_tradnl" sz="2000" b="1" dirty="0">
                <a:ln w="10160">
                  <a:solidFill>
                    <a:schemeClr val="bg1"/>
                  </a:solidFill>
                  <a:prstDash val="solid"/>
                </a:ln>
                <a:solidFill>
                  <a:schemeClr val="bg1"/>
                </a:solidFill>
                <a:effectLst>
                  <a:outerShdw blurRad="38100" dist="22860" dir="5400000" algn="tl" rotWithShape="0">
                    <a:srgbClr val="000000">
                      <a:alpha val="30000"/>
                    </a:srgbClr>
                  </a:outerShdw>
                </a:effectLst>
                <a:latin typeface="Montserrat SemiBold" panose="00000700000000000000" pitchFamily="2" charset="0"/>
              </a:rPr>
              <a:t>Directorio de Quejas y Denuncias </a:t>
            </a:r>
          </a:p>
        </p:txBody>
      </p:sp>
      <p:grpSp>
        <p:nvGrpSpPr>
          <p:cNvPr id="2" name="Grupo 1">
            <a:extLst>
              <a:ext uri="{FF2B5EF4-FFF2-40B4-BE49-F238E27FC236}">
                <a16:creationId xmlns:a16="http://schemas.microsoft.com/office/drawing/2014/main" id="{AB9A45EB-C3C3-9A9D-9312-D6AC969EAA46}"/>
              </a:ext>
            </a:extLst>
          </p:cNvPr>
          <p:cNvGrpSpPr/>
          <p:nvPr/>
        </p:nvGrpSpPr>
        <p:grpSpPr>
          <a:xfrm>
            <a:off x="9455084" y="235945"/>
            <a:ext cx="2521966" cy="426591"/>
            <a:chOff x="7993754" y="0"/>
            <a:chExt cx="4198245" cy="772541"/>
          </a:xfrm>
        </p:grpSpPr>
        <p:sp>
          <p:nvSpPr>
            <p:cNvPr id="4" name="Rectángulo 3">
              <a:extLst>
                <a:ext uri="{FF2B5EF4-FFF2-40B4-BE49-F238E27FC236}">
                  <a16:creationId xmlns:a16="http://schemas.microsoft.com/office/drawing/2014/main" id="{C962B631-5779-49ED-B187-78617B8AAB3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92975802-D5E1-2111-2D8A-4529BB363571}"/>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C806A509-AFB5-459D-9BC9-13E6C33F851E}"/>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095738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613221" y="512550"/>
            <a:ext cx="11038182" cy="58745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6" name="Rectángulo 5">
            <a:extLst>
              <a:ext uri="{FF2B5EF4-FFF2-40B4-BE49-F238E27FC236}">
                <a16:creationId xmlns:a16="http://schemas.microsoft.com/office/drawing/2014/main" id="{18EF258A-5325-4772-95B7-2BA6ED3E1A9D}"/>
              </a:ext>
            </a:extLst>
          </p:cNvPr>
          <p:cNvSpPr/>
          <p:nvPr/>
        </p:nvSpPr>
        <p:spPr>
          <a:xfrm>
            <a:off x="113609" y="-8390"/>
            <a:ext cx="10063755" cy="526876"/>
          </a:xfrm>
          <a:prstGeom prst="rect">
            <a:avLst/>
          </a:prstGeom>
        </p:spPr>
        <p:txBody>
          <a:bodyPr wrap="square">
            <a:spAutoFit/>
          </a:bodyPr>
          <a:lstStyle/>
          <a:p>
            <a:pPr>
              <a:lnSpc>
                <a:spcPct val="107000"/>
              </a:lnSpc>
              <a:spcAft>
                <a:spcPts val="800"/>
              </a:spcAft>
            </a:pPr>
            <a:r>
              <a:rPr lang="es-MX" sz="28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6. Informe Final</a:t>
            </a:r>
          </a:p>
        </p:txBody>
      </p:sp>
      <p:grpSp>
        <p:nvGrpSpPr>
          <p:cNvPr id="2" name="Grupo 1">
            <a:extLst>
              <a:ext uri="{FF2B5EF4-FFF2-40B4-BE49-F238E27FC236}">
                <a16:creationId xmlns:a16="http://schemas.microsoft.com/office/drawing/2014/main" id="{425A73DC-7202-6A9F-07D5-2829FB621511}"/>
              </a:ext>
            </a:extLst>
          </p:cNvPr>
          <p:cNvGrpSpPr/>
          <p:nvPr/>
        </p:nvGrpSpPr>
        <p:grpSpPr>
          <a:xfrm>
            <a:off x="4835017" y="6431409"/>
            <a:ext cx="2521966" cy="426591"/>
            <a:chOff x="7993754" y="0"/>
            <a:chExt cx="4198245" cy="772541"/>
          </a:xfrm>
        </p:grpSpPr>
        <p:sp>
          <p:nvSpPr>
            <p:cNvPr id="3" name="Rectángulo 2">
              <a:extLst>
                <a:ext uri="{FF2B5EF4-FFF2-40B4-BE49-F238E27FC236}">
                  <a16:creationId xmlns:a16="http://schemas.microsoft.com/office/drawing/2014/main" id="{5EBD8E36-B24A-B319-AF2B-2E1CD6337880}"/>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E6B28843-5146-24A8-1AD2-BE1E84B1A676}"/>
                </a:ext>
              </a:extLst>
            </p:cNvPr>
            <p:cNvPicPr>
              <a:picLocks noChangeAspect="1"/>
            </p:cNvPicPr>
            <p:nvPr/>
          </p:nvPicPr>
          <p:blipFill>
            <a:blip r:embed="rId2"/>
            <a:stretch>
              <a:fillRect/>
            </a:stretch>
          </p:blipFill>
          <p:spPr>
            <a:xfrm>
              <a:off x="7993755" y="0"/>
              <a:ext cx="2798182" cy="772541"/>
            </a:xfrm>
            <a:prstGeom prst="rect">
              <a:avLst/>
            </a:prstGeom>
          </p:spPr>
        </p:pic>
        <p:pic>
          <p:nvPicPr>
            <p:cNvPr id="8" name="Imagen 7">
              <a:extLst>
                <a:ext uri="{FF2B5EF4-FFF2-40B4-BE49-F238E27FC236}">
                  <a16:creationId xmlns:a16="http://schemas.microsoft.com/office/drawing/2014/main" id="{7904E38E-2033-9970-BA75-6FA3E9036AFF}"/>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9" name="Imagen 8">
            <a:extLst>
              <a:ext uri="{FF2B5EF4-FFF2-40B4-BE49-F238E27FC236}">
                <a16:creationId xmlns:a16="http://schemas.microsoft.com/office/drawing/2014/main" id="{BF515F69-DE96-3B88-0867-A4D3DAFC3004}"/>
              </a:ext>
            </a:extLst>
          </p:cNvPr>
          <p:cNvPicPr>
            <a:picLocks noChangeAspect="1"/>
          </p:cNvPicPr>
          <p:nvPr/>
        </p:nvPicPr>
        <p:blipFill>
          <a:blip r:embed="rId4"/>
          <a:stretch>
            <a:fillRect/>
          </a:stretch>
        </p:blipFill>
        <p:spPr>
          <a:xfrm>
            <a:off x="1493240" y="514809"/>
            <a:ext cx="9585296" cy="5872310"/>
          </a:xfrm>
          <a:prstGeom prst="rect">
            <a:avLst/>
          </a:prstGeom>
        </p:spPr>
      </p:pic>
    </p:spTree>
    <p:extLst>
      <p:ext uri="{BB962C8B-B14F-4D97-AF65-F5344CB8AC3E}">
        <p14:creationId xmlns:p14="http://schemas.microsoft.com/office/powerpoint/2010/main" val="3235893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2A32FB8-4E90-4CDE-B873-5FDD87EB628D}"/>
              </a:ext>
            </a:extLst>
          </p:cNvPr>
          <p:cNvSpPr/>
          <p:nvPr/>
        </p:nvSpPr>
        <p:spPr>
          <a:xfrm>
            <a:off x="113610" y="-8390"/>
            <a:ext cx="5750296" cy="309637"/>
          </a:xfrm>
          <a:prstGeom prst="rect">
            <a:avLst/>
          </a:prstGeom>
        </p:spPr>
        <p:txBody>
          <a:bodyPr wrap="square">
            <a:spAutoFit/>
          </a:bodyPr>
          <a:lstStyle/>
          <a:p>
            <a:pPr>
              <a:lnSpc>
                <a:spcPct val="107000"/>
              </a:lnSpc>
              <a:spcAft>
                <a:spcPts val="800"/>
              </a:spcAft>
            </a:pPr>
            <a:r>
              <a:rPr lang="es-MX" sz="14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7. Cédula de Quejas y Denuncias</a:t>
            </a:r>
          </a:p>
        </p:txBody>
      </p:sp>
      <p:grpSp>
        <p:nvGrpSpPr>
          <p:cNvPr id="2" name="Grupo 1">
            <a:extLst>
              <a:ext uri="{FF2B5EF4-FFF2-40B4-BE49-F238E27FC236}">
                <a16:creationId xmlns:a16="http://schemas.microsoft.com/office/drawing/2014/main" id="{416183F2-DA84-2729-3E9F-A2826BC89F38}"/>
              </a:ext>
            </a:extLst>
          </p:cNvPr>
          <p:cNvGrpSpPr/>
          <p:nvPr/>
        </p:nvGrpSpPr>
        <p:grpSpPr>
          <a:xfrm>
            <a:off x="9556424" y="70021"/>
            <a:ext cx="2521966" cy="426591"/>
            <a:chOff x="7993754" y="0"/>
            <a:chExt cx="4198245" cy="772541"/>
          </a:xfrm>
        </p:grpSpPr>
        <p:sp>
          <p:nvSpPr>
            <p:cNvPr id="3" name="Rectángulo 2">
              <a:extLst>
                <a:ext uri="{FF2B5EF4-FFF2-40B4-BE49-F238E27FC236}">
                  <a16:creationId xmlns:a16="http://schemas.microsoft.com/office/drawing/2014/main" id="{D2182084-EE6A-096E-3C6C-2E9705E7426A}"/>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B9271B7D-F7D5-D089-E17C-AE2E2D966CC1}"/>
                </a:ext>
              </a:extLst>
            </p:cNvPr>
            <p:cNvPicPr>
              <a:picLocks noChangeAspect="1"/>
            </p:cNvPicPr>
            <p:nvPr/>
          </p:nvPicPr>
          <p:blipFill>
            <a:blip r:embed="rId2"/>
            <a:stretch>
              <a:fillRect/>
            </a:stretch>
          </p:blipFill>
          <p:spPr>
            <a:xfrm>
              <a:off x="7993755" y="0"/>
              <a:ext cx="2798182" cy="772541"/>
            </a:xfrm>
            <a:prstGeom prst="rect">
              <a:avLst/>
            </a:prstGeom>
          </p:spPr>
        </p:pic>
        <p:pic>
          <p:nvPicPr>
            <p:cNvPr id="9" name="Imagen 8">
              <a:extLst>
                <a:ext uri="{FF2B5EF4-FFF2-40B4-BE49-F238E27FC236}">
                  <a16:creationId xmlns:a16="http://schemas.microsoft.com/office/drawing/2014/main" id="{267B7EBA-D191-D9EA-5C60-D6C403844443}"/>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0" name="Imagen 9">
            <a:extLst>
              <a:ext uri="{FF2B5EF4-FFF2-40B4-BE49-F238E27FC236}">
                <a16:creationId xmlns:a16="http://schemas.microsoft.com/office/drawing/2014/main" id="{A258822A-26A9-5923-00B2-0CD86CEBC6D7}"/>
              </a:ext>
            </a:extLst>
          </p:cNvPr>
          <p:cNvPicPr>
            <a:picLocks noChangeAspect="1"/>
          </p:cNvPicPr>
          <p:nvPr/>
        </p:nvPicPr>
        <p:blipFill>
          <a:blip r:embed="rId4"/>
          <a:stretch>
            <a:fillRect/>
          </a:stretch>
        </p:blipFill>
        <p:spPr>
          <a:xfrm>
            <a:off x="296667" y="496612"/>
            <a:ext cx="4616677" cy="5838738"/>
          </a:xfrm>
          <a:prstGeom prst="rect">
            <a:avLst/>
          </a:prstGeom>
        </p:spPr>
      </p:pic>
      <p:pic>
        <p:nvPicPr>
          <p:cNvPr id="12" name="Imagen 11">
            <a:extLst>
              <a:ext uri="{FF2B5EF4-FFF2-40B4-BE49-F238E27FC236}">
                <a16:creationId xmlns:a16="http://schemas.microsoft.com/office/drawing/2014/main" id="{304A56C3-562B-3B99-D81C-113BF163A010}"/>
              </a:ext>
            </a:extLst>
          </p:cNvPr>
          <p:cNvPicPr>
            <a:picLocks noChangeAspect="1"/>
          </p:cNvPicPr>
          <p:nvPr/>
        </p:nvPicPr>
        <p:blipFill>
          <a:blip r:embed="rId5"/>
          <a:stretch>
            <a:fillRect/>
          </a:stretch>
        </p:blipFill>
        <p:spPr>
          <a:xfrm>
            <a:off x="5106894" y="455222"/>
            <a:ext cx="5465540" cy="5947794"/>
          </a:xfrm>
          <a:prstGeom prst="rect">
            <a:avLst/>
          </a:prstGeom>
        </p:spPr>
      </p:pic>
    </p:spTree>
    <p:extLst>
      <p:ext uri="{BB962C8B-B14F-4D97-AF65-F5344CB8AC3E}">
        <p14:creationId xmlns:p14="http://schemas.microsoft.com/office/powerpoint/2010/main" val="3997778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8D3689EB-81C9-7DC6-976F-E2CBA11EF1C0}"/>
              </a:ext>
            </a:extLst>
          </p:cNvPr>
          <p:cNvSpPr/>
          <p:nvPr/>
        </p:nvSpPr>
        <p:spPr>
          <a:xfrm>
            <a:off x="6015795" y="4354441"/>
            <a:ext cx="5533398" cy="19102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6" name="Cheurón 5">
            <a:extLst>
              <a:ext uri="{FF2B5EF4-FFF2-40B4-BE49-F238E27FC236}">
                <a16:creationId xmlns:a16="http://schemas.microsoft.com/office/drawing/2014/main" id="{D0A03FF3-E1E5-4A4E-930F-38FB7C4E00F2}"/>
              </a:ext>
            </a:extLst>
          </p:cNvPr>
          <p:cNvSpPr/>
          <p:nvPr/>
        </p:nvSpPr>
        <p:spPr>
          <a:xfrm rot="16200000">
            <a:off x="4108450" y="30076775"/>
            <a:ext cx="382588" cy="212725"/>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7" name="Cheurón 6">
            <a:extLst>
              <a:ext uri="{FF2B5EF4-FFF2-40B4-BE49-F238E27FC236}">
                <a16:creationId xmlns:a16="http://schemas.microsoft.com/office/drawing/2014/main" id="{8FF5E69E-6D41-4914-A0E3-14349B4D7B7C}"/>
              </a:ext>
            </a:extLst>
          </p:cNvPr>
          <p:cNvSpPr/>
          <p:nvPr/>
        </p:nvSpPr>
        <p:spPr>
          <a:xfrm rot="16200000">
            <a:off x="8351838" y="29986288"/>
            <a:ext cx="373062"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8" name="Cheurón 7">
            <a:extLst>
              <a:ext uri="{FF2B5EF4-FFF2-40B4-BE49-F238E27FC236}">
                <a16:creationId xmlns:a16="http://schemas.microsoft.com/office/drawing/2014/main" id="{58D51007-E6B1-4376-86E3-88DCEE36D933}"/>
              </a:ext>
            </a:extLst>
          </p:cNvPr>
          <p:cNvSpPr/>
          <p:nvPr/>
        </p:nvSpPr>
        <p:spPr>
          <a:xfrm rot="16200000">
            <a:off x="4127500" y="31115000"/>
            <a:ext cx="373063"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9" name="Cheurón 8">
            <a:extLst>
              <a:ext uri="{FF2B5EF4-FFF2-40B4-BE49-F238E27FC236}">
                <a16:creationId xmlns:a16="http://schemas.microsoft.com/office/drawing/2014/main" id="{4F813367-8A3D-4E70-B4C6-01FB93B401C5}"/>
              </a:ext>
            </a:extLst>
          </p:cNvPr>
          <p:cNvSpPr/>
          <p:nvPr/>
        </p:nvSpPr>
        <p:spPr>
          <a:xfrm rot="5400000">
            <a:off x="6246813" y="29433838"/>
            <a:ext cx="346075" cy="146050"/>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10" name="Cheurón 9">
            <a:extLst>
              <a:ext uri="{FF2B5EF4-FFF2-40B4-BE49-F238E27FC236}">
                <a16:creationId xmlns:a16="http://schemas.microsoft.com/office/drawing/2014/main" id="{010961F0-B0E5-4F7C-A03B-A45B8C96E1F8}"/>
              </a:ext>
            </a:extLst>
          </p:cNvPr>
          <p:cNvSpPr/>
          <p:nvPr/>
        </p:nvSpPr>
        <p:spPr>
          <a:xfrm rot="5400000">
            <a:off x="6183313" y="30753050"/>
            <a:ext cx="363537" cy="147638"/>
          </a:xfrm>
          <a:prstGeom prst="chevron">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s-MX" sz="1100">
              <a:solidFill>
                <a:schemeClr val="tx1"/>
              </a:solidFill>
            </a:endParaRPr>
          </a:p>
        </p:txBody>
      </p:sp>
      <p:sp>
        <p:nvSpPr>
          <p:cNvPr id="13" name="Rectángulo 12">
            <a:extLst>
              <a:ext uri="{FF2B5EF4-FFF2-40B4-BE49-F238E27FC236}">
                <a16:creationId xmlns:a16="http://schemas.microsoft.com/office/drawing/2014/main" id="{64031457-5EEC-4384-8BFE-1064486FFA35}"/>
              </a:ext>
            </a:extLst>
          </p:cNvPr>
          <p:cNvSpPr/>
          <p:nvPr/>
        </p:nvSpPr>
        <p:spPr>
          <a:xfrm>
            <a:off x="238207" y="2747"/>
            <a:ext cx="5144663" cy="278602"/>
          </a:xfrm>
          <a:prstGeom prst="rect">
            <a:avLst/>
          </a:prstGeom>
        </p:spPr>
        <p:txBody>
          <a:bodyPr wrap="square">
            <a:spAutoFit/>
          </a:bodyPr>
          <a:lstStyle/>
          <a:p>
            <a:pPr>
              <a:lnSpc>
                <a:spcPct val="107000"/>
              </a:lnSpc>
              <a:spcAft>
                <a:spcPts val="800"/>
              </a:spcAft>
            </a:pPr>
            <a:r>
              <a:rPr lang="es-MX" sz="12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7. Cédula de Quejas y Denuncias</a:t>
            </a:r>
          </a:p>
        </p:txBody>
      </p:sp>
      <p:grpSp>
        <p:nvGrpSpPr>
          <p:cNvPr id="2" name="Grupo 1">
            <a:extLst>
              <a:ext uri="{FF2B5EF4-FFF2-40B4-BE49-F238E27FC236}">
                <a16:creationId xmlns:a16="http://schemas.microsoft.com/office/drawing/2014/main" id="{1DB9121B-3F98-F5DA-2937-286CAB39EBA8}"/>
              </a:ext>
            </a:extLst>
          </p:cNvPr>
          <p:cNvGrpSpPr/>
          <p:nvPr/>
        </p:nvGrpSpPr>
        <p:grpSpPr>
          <a:xfrm>
            <a:off x="9431827" y="28777"/>
            <a:ext cx="2521966" cy="426591"/>
            <a:chOff x="7993754" y="0"/>
            <a:chExt cx="4198245" cy="772541"/>
          </a:xfrm>
        </p:grpSpPr>
        <p:sp>
          <p:nvSpPr>
            <p:cNvPr id="3" name="Rectángulo 2">
              <a:extLst>
                <a:ext uri="{FF2B5EF4-FFF2-40B4-BE49-F238E27FC236}">
                  <a16:creationId xmlns:a16="http://schemas.microsoft.com/office/drawing/2014/main" id="{A20B76FC-AEAC-6300-47D7-1D3FE7FEC037}"/>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2CED517B-3F62-80EF-B349-1C14015A9E58}"/>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1E29F29E-BF72-C7E9-0748-5643440DB5BA}"/>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5" name="Imagen 14">
            <a:extLst>
              <a:ext uri="{FF2B5EF4-FFF2-40B4-BE49-F238E27FC236}">
                <a16:creationId xmlns:a16="http://schemas.microsoft.com/office/drawing/2014/main" id="{4FEC9991-0D19-6730-4561-D2D52439919B}"/>
              </a:ext>
            </a:extLst>
          </p:cNvPr>
          <p:cNvPicPr>
            <a:picLocks noChangeAspect="1"/>
          </p:cNvPicPr>
          <p:nvPr/>
        </p:nvPicPr>
        <p:blipFill>
          <a:blip r:embed="rId4"/>
          <a:stretch>
            <a:fillRect/>
          </a:stretch>
        </p:blipFill>
        <p:spPr>
          <a:xfrm>
            <a:off x="372069" y="455368"/>
            <a:ext cx="5533398" cy="5850754"/>
          </a:xfrm>
          <a:prstGeom prst="rect">
            <a:avLst/>
          </a:prstGeom>
        </p:spPr>
      </p:pic>
      <p:pic>
        <p:nvPicPr>
          <p:cNvPr id="16" name="Imagen 15">
            <a:extLst>
              <a:ext uri="{FF2B5EF4-FFF2-40B4-BE49-F238E27FC236}">
                <a16:creationId xmlns:a16="http://schemas.microsoft.com/office/drawing/2014/main" id="{D67EB605-7240-7E94-DF96-A6814285CACD}"/>
              </a:ext>
            </a:extLst>
          </p:cNvPr>
          <p:cNvPicPr>
            <a:picLocks noChangeAspect="1"/>
          </p:cNvPicPr>
          <p:nvPr/>
        </p:nvPicPr>
        <p:blipFill>
          <a:blip r:embed="rId5"/>
          <a:stretch>
            <a:fillRect/>
          </a:stretch>
        </p:blipFill>
        <p:spPr>
          <a:xfrm>
            <a:off x="6015795" y="455368"/>
            <a:ext cx="5533397" cy="5850754"/>
          </a:xfrm>
          <a:prstGeom prst="rect">
            <a:avLst/>
          </a:prstGeom>
        </p:spPr>
      </p:pic>
    </p:spTree>
    <p:extLst>
      <p:ext uri="{BB962C8B-B14F-4D97-AF65-F5344CB8AC3E}">
        <p14:creationId xmlns:p14="http://schemas.microsoft.com/office/powerpoint/2010/main" val="48039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7B06489-9348-49CE-B7F4-7FC09F36C742}"/>
              </a:ext>
            </a:extLst>
          </p:cNvPr>
          <p:cNvSpPr/>
          <p:nvPr/>
        </p:nvSpPr>
        <p:spPr>
          <a:xfrm>
            <a:off x="195922" y="858795"/>
            <a:ext cx="9619197" cy="58766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dirty="0">
              <a:latin typeface="Montserrat SemiBold" panose="020B0604020202020204" charset="0"/>
            </a:endParaRPr>
          </a:p>
        </p:txBody>
      </p:sp>
      <p:sp>
        <p:nvSpPr>
          <p:cNvPr id="8" name="Rectángulo 7">
            <a:extLst>
              <a:ext uri="{FF2B5EF4-FFF2-40B4-BE49-F238E27FC236}">
                <a16:creationId xmlns:a16="http://schemas.microsoft.com/office/drawing/2014/main" id="{07DF9239-DD83-43D0-8629-F34156CEE37B}"/>
              </a:ext>
            </a:extLst>
          </p:cNvPr>
          <p:cNvSpPr/>
          <p:nvPr/>
        </p:nvSpPr>
        <p:spPr>
          <a:xfrm>
            <a:off x="113609" y="-8390"/>
            <a:ext cx="10063755" cy="495841"/>
          </a:xfrm>
          <a:prstGeom prst="rect">
            <a:avLst/>
          </a:prstGeom>
        </p:spPr>
        <p:txBody>
          <a:bodyPr wrap="square">
            <a:spAutoFit/>
          </a:bodyPr>
          <a:lstStyle/>
          <a:p>
            <a:pPr>
              <a:lnSpc>
                <a:spcPct val="107000"/>
              </a:lnSpc>
              <a:spcAft>
                <a:spcPts val="800"/>
              </a:spcAft>
            </a:pPr>
            <a:r>
              <a:rPr lang="es-MX" sz="2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cs typeface="Times New Roman" panose="02020603050405020304" pitchFamily="18" charset="0"/>
              </a:rPr>
              <a:t>Anexo 8. Control de Quejas y Denuncias</a:t>
            </a:r>
          </a:p>
        </p:txBody>
      </p:sp>
      <p:grpSp>
        <p:nvGrpSpPr>
          <p:cNvPr id="3" name="Grupo 2">
            <a:extLst>
              <a:ext uri="{FF2B5EF4-FFF2-40B4-BE49-F238E27FC236}">
                <a16:creationId xmlns:a16="http://schemas.microsoft.com/office/drawing/2014/main" id="{FF0DAF13-9F2A-728C-5914-2B0EC1C6FF66}"/>
              </a:ext>
            </a:extLst>
          </p:cNvPr>
          <p:cNvGrpSpPr/>
          <p:nvPr/>
        </p:nvGrpSpPr>
        <p:grpSpPr>
          <a:xfrm>
            <a:off x="9299066" y="108616"/>
            <a:ext cx="2521966" cy="426591"/>
            <a:chOff x="7993754" y="0"/>
            <a:chExt cx="4198245" cy="772541"/>
          </a:xfrm>
        </p:grpSpPr>
        <p:sp>
          <p:nvSpPr>
            <p:cNvPr id="5" name="Rectángulo 4">
              <a:extLst>
                <a:ext uri="{FF2B5EF4-FFF2-40B4-BE49-F238E27FC236}">
                  <a16:creationId xmlns:a16="http://schemas.microsoft.com/office/drawing/2014/main" id="{ED57328A-C1CE-62EC-6918-B8BBC0A4BF84}"/>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ADA9A9D7-D093-2D6F-629C-3FD880E7A20B}"/>
                </a:ext>
              </a:extLst>
            </p:cNvPr>
            <p:cNvPicPr>
              <a:picLocks noChangeAspect="1"/>
            </p:cNvPicPr>
            <p:nvPr/>
          </p:nvPicPr>
          <p:blipFill>
            <a:blip r:embed="rId2"/>
            <a:stretch>
              <a:fillRect/>
            </a:stretch>
          </p:blipFill>
          <p:spPr>
            <a:xfrm>
              <a:off x="7993755" y="0"/>
              <a:ext cx="2798182" cy="772541"/>
            </a:xfrm>
            <a:prstGeom prst="rect">
              <a:avLst/>
            </a:prstGeom>
          </p:spPr>
        </p:pic>
        <p:pic>
          <p:nvPicPr>
            <p:cNvPr id="9" name="Imagen 8">
              <a:extLst>
                <a:ext uri="{FF2B5EF4-FFF2-40B4-BE49-F238E27FC236}">
                  <a16:creationId xmlns:a16="http://schemas.microsoft.com/office/drawing/2014/main" id="{9BF45749-18F6-7D00-630D-C1015D72E8A1}"/>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0" name="Imagen 9">
            <a:extLst>
              <a:ext uri="{FF2B5EF4-FFF2-40B4-BE49-F238E27FC236}">
                <a16:creationId xmlns:a16="http://schemas.microsoft.com/office/drawing/2014/main" id="{8F17D241-191E-1438-B5C3-25FF5D9AAF47}"/>
              </a:ext>
            </a:extLst>
          </p:cNvPr>
          <p:cNvPicPr>
            <a:picLocks noChangeAspect="1"/>
          </p:cNvPicPr>
          <p:nvPr/>
        </p:nvPicPr>
        <p:blipFill>
          <a:blip r:embed="rId4"/>
          <a:stretch>
            <a:fillRect/>
          </a:stretch>
        </p:blipFill>
        <p:spPr>
          <a:xfrm>
            <a:off x="721453" y="858795"/>
            <a:ext cx="7835318" cy="5750667"/>
          </a:xfrm>
          <a:prstGeom prst="rect">
            <a:avLst/>
          </a:prstGeom>
        </p:spPr>
      </p:pic>
    </p:spTree>
    <p:extLst>
      <p:ext uri="{BB962C8B-B14F-4D97-AF65-F5344CB8AC3E}">
        <p14:creationId xmlns:p14="http://schemas.microsoft.com/office/powerpoint/2010/main" val="4260965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667649" y="616109"/>
            <a:ext cx="7422150" cy="461665"/>
          </a:xfrm>
          <a:prstGeom prst="rect">
            <a:avLst/>
          </a:prstGeom>
        </p:spPr>
        <p:txBody>
          <a:bodyPr wrap="square">
            <a:spAutoFit/>
          </a:bodyPr>
          <a:lstStyle/>
          <a:p>
            <a:pPr algn="just"/>
            <a:r>
              <a:rPr lang="es-ES_tradnl" sz="2400" b="1" dirty="0">
                <a:ln w="9525">
                  <a:solidFill>
                    <a:prstClr val="black"/>
                  </a:solidFill>
                  <a:prstDash val="solid"/>
                </a:ln>
                <a:solidFill>
                  <a:prstClr val="white"/>
                </a:solidFill>
                <a:effectLst>
                  <a:outerShdw blurRad="12700" dist="38100" dir="2700000" algn="tl" rotWithShape="0">
                    <a:prstClr val="black">
                      <a:lumMod val="50000"/>
                    </a:prstClr>
                  </a:outerShdw>
                </a:effectLst>
                <a:ea typeface="MS Mincho"/>
                <a:cs typeface="Times New Roman" panose="02020603050405020304" pitchFamily="18" charset="0"/>
              </a:rPr>
              <a:t>Como nombrar los archivos de CS </a:t>
            </a:r>
          </a:p>
        </p:txBody>
      </p:sp>
      <p:sp>
        <p:nvSpPr>
          <p:cNvPr id="2" name="Rectángulo 1"/>
          <p:cNvSpPr/>
          <p:nvPr/>
        </p:nvSpPr>
        <p:spPr>
          <a:xfrm>
            <a:off x="638285" y="1166975"/>
            <a:ext cx="10887670" cy="3658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s-MX"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Los nombres que deben de llevar los archivos de los formatos de CS son los siguientes:</a:t>
            </a:r>
          </a:p>
        </p:txBody>
      </p:sp>
      <p:sp>
        <p:nvSpPr>
          <p:cNvPr id="12" name="Rectángulo 11"/>
          <p:cNvSpPr/>
          <p:nvPr/>
        </p:nvSpPr>
        <p:spPr>
          <a:xfrm>
            <a:off x="638285" y="1974474"/>
            <a:ext cx="9505573" cy="35033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Para el PITCS quedaría:  </a:t>
            </a:r>
            <a:r>
              <a:rPr lang="es-MX" sz="2000" b="1"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PICTS-UTCH</a:t>
            </a:r>
            <a:endParaRPr lang="es-MX" sz="2000" b="1"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Anexo 2 Minuta de reunión:</a:t>
            </a:r>
          </a:p>
          <a:p>
            <a:pPr>
              <a:lnSpc>
                <a:spcPct val="107000"/>
              </a:lnSpc>
              <a:spcAft>
                <a:spcPts val="800"/>
              </a:spcAft>
            </a:pPr>
            <a:r>
              <a:rPr lang="es-MX" sz="2000"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b="1"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A2–1–PRODEP-UTCH </a:t>
            </a: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(se refiere al objetivo 1)</a:t>
            </a:r>
          </a:p>
          <a:p>
            <a:pPr>
              <a:lnSpc>
                <a:spcPct val="107000"/>
              </a:lnSpc>
              <a:spcAft>
                <a:spcPts val="800"/>
              </a:spcAft>
            </a:pPr>
            <a:r>
              <a:rPr lang="es-MX" sz="2000" b="1"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b="1"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A2–2–PRODEP-UTCH</a:t>
            </a:r>
            <a:r>
              <a:rPr lang="es-MX" sz="2000" b="1" dirty="0">
                <a:ln w="0"/>
                <a:solidFill>
                  <a:srgbClr val="00B05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(se refiere al objetivo 2)</a:t>
            </a:r>
          </a:p>
          <a:p>
            <a:pPr>
              <a:lnSpc>
                <a:spcPct val="107000"/>
              </a:lnSpc>
              <a:spcAft>
                <a:spcPts val="800"/>
              </a:spcAft>
            </a:pPr>
            <a:r>
              <a:rPr lang="es-MX" sz="2000"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b="1"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A2–3–PRODEP-UTCH;</a:t>
            </a:r>
            <a:r>
              <a:rPr lang="es-MX" sz="2000" b="1" dirty="0">
                <a:ln w="0"/>
                <a:solidFill>
                  <a:srgbClr val="00B05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(se refiere al objetivo 3)</a:t>
            </a:r>
          </a:p>
          <a:p>
            <a:pPr>
              <a:lnSpc>
                <a:spcPct val="107000"/>
              </a:lnSpc>
              <a:spcAft>
                <a:spcPts val="800"/>
              </a:spcAft>
            </a:pP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b="1" dirty="0">
                <a:ln w="0"/>
                <a:solidFill>
                  <a:srgbClr val="FF0000"/>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A2–4–PRODEP-UTCH</a:t>
            </a:r>
            <a:r>
              <a:rPr lang="es-MX" sz="2000" b="1"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t>
            </a:r>
            <a:r>
              <a:rPr lang="es-MX" sz="2000"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(se refiere al objetivo 4) y así sucesivamente…..                                                      </a:t>
            </a:r>
          </a:p>
          <a:p>
            <a:pPr>
              <a:lnSpc>
                <a:spcPct val="107000"/>
              </a:lnSpc>
              <a:spcAft>
                <a:spcPts val="800"/>
              </a:spcAft>
            </a:pPr>
            <a:r>
              <a:rPr lang="es-MX" sz="2000" b="1"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 A2 – 5 – UTCH; A2 – 6 – UTCH;   A2 – 7 – UTCH;    </a:t>
            </a:r>
          </a:p>
          <a:p>
            <a:pPr>
              <a:lnSpc>
                <a:spcPct val="107000"/>
              </a:lnSpc>
              <a:spcAft>
                <a:spcPts val="800"/>
              </a:spcAft>
            </a:pPr>
            <a:r>
              <a:rPr lang="es-MX" sz="2000" b="1" dirty="0">
                <a:ln w="0"/>
                <a:solidFill>
                  <a:prstClr val="black"/>
                </a:solidFill>
                <a:effectLst>
                  <a:outerShdw blurRad="38100" dist="19050" dir="2700000" algn="tl" rotWithShape="0">
                    <a:prstClr val="black">
                      <a:alpha val="40000"/>
                    </a:prstClr>
                  </a:outerShdw>
                </a:effectLst>
                <a:ea typeface="Calibri" panose="020F0502020204030204" pitchFamily="34" charset="0"/>
                <a:cs typeface="Times New Roman" panose="02020603050405020304" pitchFamily="18" charset="0"/>
              </a:rPr>
              <a:t>A2 – 8 – UTCH; A2 – 9 – UTCH </a:t>
            </a:r>
          </a:p>
        </p:txBody>
      </p:sp>
      <p:sp>
        <p:nvSpPr>
          <p:cNvPr id="14" name="Rectángulo 13"/>
          <p:cNvSpPr/>
          <p:nvPr/>
        </p:nvSpPr>
        <p:spPr>
          <a:xfrm>
            <a:off x="667649" y="5838710"/>
            <a:ext cx="7963603" cy="55335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nSpc>
                <a:spcPct val="107000"/>
              </a:lnSpc>
              <a:spcAft>
                <a:spcPts val="800"/>
              </a:spcAft>
            </a:pPr>
            <a:r>
              <a:rPr lang="es-MX" sz="1400" dirty="0">
                <a:ln w="10160">
                  <a:solidFill>
                    <a:schemeClr val="tx1"/>
                  </a:solidFill>
                  <a:prstDash val="solid"/>
                </a:ln>
                <a:solidFill>
                  <a:schemeClr val="tx1"/>
                </a:solidFill>
                <a:ea typeface="Calibri" panose="020F0502020204030204" pitchFamily="34" charset="0"/>
                <a:cs typeface="Times New Roman" panose="02020603050405020304" pitchFamily="18" charset="0"/>
              </a:rPr>
              <a:t>NOTA: SI NO CUMPLEN CON ESTOS REQUISITOS, SE LES REGRESARÁN LOS ARCHIVOS Y NO SERÁN TOMADOS EN CUENTA.</a:t>
            </a:r>
          </a:p>
        </p:txBody>
      </p:sp>
      <p:grpSp>
        <p:nvGrpSpPr>
          <p:cNvPr id="3" name="Grupo 2">
            <a:extLst>
              <a:ext uri="{FF2B5EF4-FFF2-40B4-BE49-F238E27FC236}">
                <a16:creationId xmlns:a16="http://schemas.microsoft.com/office/drawing/2014/main" id="{991BC1E3-B8FA-1B38-471A-B4FD7C282452}"/>
              </a:ext>
            </a:extLst>
          </p:cNvPr>
          <p:cNvGrpSpPr/>
          <p:nvPr/>
        </p:nvGrpSpPr>
        <p:grpSpPr>
          <a:xfrm>
            <a:off x="113121" y="93608"/>
            <a:ext cx="2521966" cy="426591"/>
            <a:chOff x="7993754" y="0"/>
            <a:chExt cx="4198245" cy="772541"/>
          </a:xfrm>
        </p:grpSpPr>
        <p:sp>
          <p:nvSpPr>
            <p:cNvPr id="4" name="Rectángulo 3">
              <a:extLst>
                <a:ext uri="{FF2B5EF4-FFF2-40B4-BE49-F238E27FC236}">
                  <a16:creationId xmlns:a16="http://schemas.microsoft.com/office/drawing/2014/main" id="{89BEC1BC-E6D3-A5A6-B78C-174B8BCA38D1}"/>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13197745-A204-FD2C-2D12-7BEC712E3194}"/>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4D55BCAB-5680-6445-53FF-F6E3FDE3B2B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287180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5607" y="1647073"/>
            <a:ext cx="10617139" cy="25812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3 Acta de Registro de CS: </a:t>
            </a:r>
            <a:r>
              <a:rPr lang="es-MX" sz="2000" b="1" dirty="0">
                <a:ln w="0"/>
                <a:solidFill>
                  <a:srgbClr val="FF0000"/>
                </a:solidFill>
                <a:ea typeface="Calibri" panose="020F0502020204030204" pitchFamily="34" charset="0"/>
                <a:cs typeface="Times New Roman" panose="02020603050405020304" pitchFamily="18" charset="0"/>
              </a:rPr>
              <a:t>A3-PRODEP–UTCH</a:t>
            </a:r>
            <a:endParaRPr lang="es-MX" sz="2000" b="1" dirty="0">
              <a:ln w="0"/>
              <a:solidFill>
                <a:prstClr val="white"/>
              </a:solidFill>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4 Acta de Sustitución: </a:t>
            </a:r>
            <a:r>
              <a:rPr lang="es-MX" sz="2000" b="1" dirty="0">
                <a:ln w="0"/>
                <a:solidFill>
                  <a:srgbClr val="FF0000"/>
                </a:solidFill>
                <a:ea typeface="Calibri" panose="020F0502020204030204" pitchFamily="34" charset="0"/>
                <a:cs typeface="Times New Roman" panose="02020603050405020304" pitchFamily="18" charset="0"/>
              </a:rPr>
              <a:t>A4–PRODEP-UTCH</a:t>
            </a:r>
            <a:endParaRPr lang="es-MX" sz="2000" b="1" dirty="0">
              <a:ln w="0"/>
              <a:solidFill>
                <a:prstClr val="white"/>
              </a:solidFill>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5 Solicitud de Información: </a:t>
            </a:r>
            <a:r>
              <a:rPr lang="es-MX" sz="2000" b="1" dirty="0">
                <a:ln w="0"/>
                <a:solidFill>
                  <a:srgbClr val="FF0000"/>
                </a:solidFill>
                <a:ea typeface="Calibri" panose="020F0502020204030204" pitchFamily="34" charset="0"/>
                <a:cs typeface="Times New Roman" panose="02020603050405020304" pitchFamily="18" charset="0"/>
              </a:rPr>
              <a:t>A5–PRODEP-UTCH</a:t>
            </a:r>
            <a:endParaRPr lang="es-MX" sz="2000" b="1" dirty="0">
              <a:ln w="0"/>
              <a:solidFill>
                <a:prstClr val="white"/>
              </a:solidFill>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6 Informe Final de CS: </a:t>
            </a:r>
            <a:r>
              <a:rPr lang="es-MX" sz="2000" b="1" dirty="0">
                <a:ln w="0"/>
                <a:solidFill>
                  <a:srgbClr val="FF0000"/>
                </a:solidFill>
                <a:ea typeface="Calibri" panose="020F0502020204030204" pitchFamily="34" charset="0"/>
                <a:cs typeface="Times New Roman" panose="02020603050405020304" pitchFamily="18" charset="0"/>
              </a:rPr>
              <a:t>A6–PRODEP-UTCH</a:t>
            </a:r>
            <a:endParaRPr lang="es-MX" sz="2000" b="1" dirty="0">
              <a:ln w="0"/>
              <a:solidFill>
                <a:prstClr val="white"/>
              </a:solidFill>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7 Cédula de Quejas y Denuncias: </a:t>
            </a:r>
            <a:r>
              <a:rPr lang="es-MX" sz="2000" b="1" dirty="0">
                <a:ln w="0"/>
                <a:solidFill>
                  <a:srgbClr val="FF0000"/>
                </a:solidFill>
                <a:ea typeface="Calibri" panose="020F0502020204030204" pitchFamily="34" charset="0"/>
                <a:cs typeface="Times New Roman" panose="02020603050405020304" pitchFamily="18" charset="0"/>
              </a:rPr>
              <a:t>A7–PRODEP-UTCH</a:t>
            </a:r>
            <a:endParaRPr lang="es-MX" sz="2000" b="1" dirty="0">
              <a:ln w="0"/>
              <a:solidFill>
                <a:srgbClr val="00B050"/>
              </a:solidFill>
              <a:ea typeface="Calibri" panose="020F0502020204030204" pitchFamily="34" charset="0"/>
              <a:cs typeface="Times New Roman" panose="02020603050405020304" pitchFamily="18" charset="0"/>
            </a:endParaRPr>
          </a:p>
          <a:p>
            <a:pPr>
              <a:lnSpc>
                <a:spcPct val="107000"/>
              </a:lnSpc>
              <a:spcAft>
                <a:spcPts val="800"/>
              </a:spcAft>
            </a:pPr>
            <a:r>
              <a:rPr lang="es-MX" sz="2000" dirty="0">
                <a:ln w="0"/>
                <a:solidFill>
                  <a:prstClr val="black"/>
                </a:solidFill>
                <a:ea typeface="Calibri" panose="020F0502020204030204" pitchFamily="34" charset="0"/>
                <a:cs typeface="Times New Roman" panose="02020603050405020304" pitchFamily="18" charset="0"/>
              </a:rPr>
              <a:t>Anexo 8 Control de Quejas y Denuncias: </a:t>
            </a:r>
            <a:r>
              <a:rPr lang="es-MX" sz="2000" b="1" dirty="0">
                <a:ln w="0"/>
                <a:solidFill>
                  <a:srgbClr val="FF0000"/>
                </a:solidFill>
                <a:ea typeface="Calibri" panose="020F0502020204030204" pitchFamily="34" charset="0"/>
                <a:cs typeface="Times New Roman" panose="02020603050405020304" pitchFamily="18" charset="0"/>
              </a:rPr>
              <a:t>A8–PRODEP-UTCH</a:t>
            </a:r>
            <a:r>
              <a:rPr lang="es-MX" sz="2000" b="1" dirty="0">
                <a:ln w="0"/>
                <a:solidFill>
                  <a:srgbClr val="00B050"/>
                </a:solidFill>
                <a:ea typeface="Calibri" panose="020F0502020204030204" pitchFamily="34" charset="0"/>
                <a:cs typeface="Times New Roman" panose="02020603050405020304" pitchFamily="18" charset="0"/>
              </a:rPr>
              <a:t> </a:t>
            </a:r>
            <a:endParaRPr lang="es-MX" sz="2000" b="1" dirty="0">
              <a:ln w="0"/>
              <a:solidFill>
                <a:srgbClr val="00B0F0"/>
              </a:solidFill>
              <a:ea typeface="Calibri" panose="020F0502020204030204" pitchFamily="34" charset="0"/>
              <a:cs typeface="Times New Roman" panose="02020603050405020304" pitchFamily="18" charset="0"/>
            </a:endParaRPr>
          </a:p>
        </p:txBody>
      </p:sp>
      <p:sp>
        <p:nvSpPr>
          <p:cNvPr id="12" name="Rectángulo 11"/>
          <p:cNvSpPr/>
          <p:nvPr/>
        </p:nvSpPr>
        <p:spPr>
          <a:xfrm>
            <a:off x="515607" y="5490580"/>
            <a:ext cx="7489981" cy="53771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pPr>
            <a:r>
              <a:rPr lang="es-MX" sz="1400" dirty="0">
                <a:ln w="10160">
                  <a:solidFill>
                    <a:schemeClr val="bg1"/>
                  </a:solidFill>
                  <a:prstDash val="solid"/>
                </a:ln>
                <a:solidFill>
                  <a:schemeClr val="bg1"/>
                </a:solidFill>
                <a:ea typeface="Calibri" panose="020F0502020204030204" pitchFamily="34" charset="0"/>
                <a:cs typeface="Times New Roman" panose="02020603050405020304" pitchFamily="18" charset="0"/>
              </a:rPr>
              <a:t>NOTA: SI NO CUMPLEN CON ESTOS REQUISITOS, SE LES REGRESARÁN LOS ARCHIVOS Y NO SERÁN TOMADOS EN CUENTA.</a:t>
            </a:r>
          </a:p>
        </p:txBody>
      </p:sp>
      <p:sp>
        <p:nvSpPr>
          <p:cNvPr id="9" name="Rectángulo 8">
            <a:extLst>
              <a:ext uri="{FF2B5EF4-FFF2-40B4-BE49-F238E27FC236}">
                <a16:creationId xmlns:a16="http://schemas.microsoft.com/office/drawing/2014/main" id="{E65EBE11-DC22-4054-9566-C3C5A1CB472D}"/>
              </a:ext>
            </a:extLst>
          </p:cNvPr>
          <p:cNvSpPr/>
          <p:nvPr/>
        </p:nvSpPr>
        <p:spPr>
          <a:xfrm>
            <a:off x="667649" y="616109"/>
            <a:ext cx="7422150" cy="461665"/>
          </a:xfrm>
          <a:prstGeom prst="rect">
            <a:avLst/>
          </a:prstGeom>
        </p:spPr>
        <p:txBody>
          <a:bodyPr wrap="square">
            <a:spAutoFit/>
          </a:bodyPr>
          <a:lstStyle/>
          <a:p>
            <a:pPr algn="just"/>
            <a:r>
              <a:rPr lang="es-ES_tradnl" sz="2400" b="1" dirty="0">
                <a:ln w="9525">
                  <a:solidFill>
                    <a:prstClr val="black"/>
                  </a:solidFill>
                  <a:prstDash val="solid"/>
                </a:ln>
                <a:solidFill>
                  <a:prstClr val="white"/>
                </a:solidFill>
                <a:effectLst>
                  <a:outerShdw blurRad="12700" dist="38100" dir="2700000" algn="tl" rotWithShape="0">
                    <a:prstClr val="black">
                      <a:lumMod val="50000"/>
                    </a:prstClr>
                  </a:outerShdw>
                </a:effectLst>
                <a:ea typeface="MS Mincho"/>
                <a:cs typeface="Times New Roman" panose="02020603050405020304" pitchFamily="18" charset="0"/>
              </a:rPr>
              <a:t>Como nombrar los archivos de CS </a:t>
            </a:r>
          </a:p>
        </p:txBody>
      </p:sp>
      <p:grpSp>
        <p:nvGrpSpPr>
          <p:cNvPr id="3" name="Grupo 2">
            <a:extLst>
              <a:ext uri="{FF2B5EF4-FFF2-40B4-BE49-F238E27FC236}">
                <a16:creationId xmlns:a16="http://schemas.microsoft.com/office/drawing/2014/main" id="{5990937B-F386-4270-1422-383A5A201813}"/>
              </a:ext>
            </a:extLst>
          </p:cNvPr>
          <p:cNvGrpSpPr/>
          <p:nvPr/>
        </p:nvGrpSpPr>
        <p:grpSpPr>
          <a:xfrm>
            <a:off x="113121" y="93608"/>
            <a:ext cx="2521966" cy="426591"/>
            <a:chOff x="7993754" y="0"/>
            <a:chExt cx="4198245" cy="772541"/>
          </a:xfrm>
        </p:grpSpPr>
        <p:sp>
          <p:nvSpPr>
            <p:cNvPr id="4" name="Rectángulo 3">
              <a:extLst>
                <a:ext uri="{FF2B5EF4-FFF2-40B4-BE49-F238E27FC236}">
                  <a16:creationId xmlns:a16="http://schemas.microsoft.com/office/drawing/2014/main" id="{CC8236A9-A644-E6AA-F3B8-B9DD12E4607B}"/>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59887FBD-41D0-11D1-8E72-1AFF862E0147}"/>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95E81ECE-32D7-A597-7534-D29DB348964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118339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bwMode="gray">
          <a:xfrm>
            <a:off x="883258" y="558703"/>
            <a:ext cx="7177566" cy="49246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4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j-ea"/>
                <a:cs typeface="Arial" panose="020B0604020202020204" pitchFamily="34" charset="0"/>
              </a:rPr>
              <a:t>Como se obtienen los Usuarios  y Contraseñas</a:t>
            </a:r>
          </a:p>
        </p:txBody>
      </p:sp>
      <p:sp>
        <p:nvSpPr>
          <p:cNvPr id="12" name="Marcador de contenido 4"/>
          <p:cNvSpPr txBox="1">
            <a:spLocks/>
          </p:cNvSpPr>
          <p:nvPr/>
        </p:nvSpPr>
        <p:spPr>
          <a:xfrm>
            <a:off x="1027097" y="2780597"/>
            <a:ext cx="8469242" cy="28423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Ø"/>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Contraseña:</a:t>
            </a:r>
          </a:p>
          <a:p>
            <a:pPr marL="0" marR="0" lvl="0" indent="0" algn="l" defTabSz="457200" rtl="0" eaLnBrk="1" fontAlgn="auto" latinLnBrk="0" hangingPunct="1">
              <a:lnSpc>
                <a:spcPct val="100000"/>
              </a:lnSpc>
              <a:spcBef>
                <a:spcPts val="1000"/>
              </a:spcBef>
              <a:spcAft>
                <a:spcPts val="0"/>
              </a:spcAft>
              <a:buClr>
                <a:srgbClr val="5B9BD5"/>
              </a:buClr>
              <a:buSzTx/>
              <a:buFont typeface="Wingdings 3" charset="2"/>
              <a:buNone/>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UT/ UP</a:t>
            </a:r>
          </a:p>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ü"/>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Primeras dos letras del primer Nombre</a:t>
            </a:r>
          </a:p>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ü"/>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Primeras dos letras del Apellido Paterno</a:t>
            </a:r>
          </a:p>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ü"/>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Primeras dos letras del Apellido Materno</a:t>
            </a:r>
          </a:p>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ü"/>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Primeros 2 números del RFC.</a:t>
            </a:r>
          </a:p>
          <a:p>
            <a:pPr marL="342900" marR="0" lvl="0" indent="-342900" algn="l" defTabSz="457200" rtl="0" eaLnBrk="1" fontAlgn="auto" latinLnBrk="0" hangingPunct="1">
              <a:lnSpc>
                <a:spcPct val="100000"/>
              </a:lnSpc>
              <a:spcBef>
                <a:spcPts val="1000"/>
              </a:spcBef>
              <a:spcAft>
                <a:spcPts val="0"/>
              </a:spcAft>
              <a:buClr>
                <a:srgbClr val="5B9BD5"/>
              </a:buClr>
              <a:buSzTx/>
              <a:buFont typeface="Wingdings" panose="05000000000000000000" pitchFamily="2" charset="2"/>
              <a:buChar char="ü"/>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Nota: La contraseña si varía de acuerdo al nombre de la persona responsable de CS en cada ejercicio fiscal. Si es el mismo responsable la contraseña es la misma del ejercicio anterior, ésta no cambia</a:t>
            </a:r>
          </a:p>
          <a:p>
            <a:pPr marL="0" marR="0" lvl="0" indent="0" algn="l" defTabSz="457200" rtl="0" eaLnBrk="1" fontAlgn="auto" latinLnBrk="0" hangingPunct="1">
              <a:lnSpc>
                <a:spcPct val="100000"/>
              </a:lnSpc>
              <a:spcBef>
                <a:spcPts val="1000"/>
              </a:spcBef>
              <a:spcAft>
                <a:spcPts val="0"/>
              </a:spcAft>
              <a:buClr>
                <a:srgbClr val="5B9BD5"/>
              </a:buClr>
              <a:buSzTx/>
              <a:buFont typeface="Wingdings 3" charset="2"/>
              <a:buNone/>
              <a:tabLst/>
              <a:defRPr/>
            </a:pPr>
            <a:endPar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endParaRPr>
          </a:p>
        </p:txBody>
      </p:sp>
      <p:sp>
        <p:nvSpPr>
          <p:cNvPr id="2" name="Rectángulo 1"/>
          <p:cNvSpPr/>
          <p:nvPr/>
        </p:nvSpPr>
        <p:spPr>
          <a:xfrm>
            <a:off x="1027096" y="1300004"/>
            <a:ext cx="9602993"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 Usuario:   UT/ UP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Es la Abreviatura del nombre de la Universidad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0">
                  <a:solidFill>
                    <a:schemeClr val="bg1"/>
                  </a:solidFill>
                </a:ln>
                <a:solidFill>
                  <a:schemeClr val="bg1"/>
                </a:solidFill>
                <a:effectLst>
                  <a:outerShdw blurRad="38100" dist="19050" dir="2700000" algn="tl" rotWithShape="0">
                    <a:prstClr val="black">
                      <a:alpha val="40000"/>
                    </a:prstClr>
                  </a:outerShdw>
                </a:effectLst>
                <a:uLnTx/>
                <a:uFillTx/>
                <a:latin typeface="Montserrat SemiBold" panose="020B0604020202020204" charset="0"/>
                <a:ea typeface="+mn-ea"/>
                <a:cs typeface="Arial" panose="020B0604020202020204" pitchFamily="34" charset="0"/>
              </a:rPr>
              <a:t>Nota: El Usuario es fijo de acuerdo al nombre de la Universidad con la finalidad de tener el historial de la UT/UP</a:t>
            </a:r>
          </a:p>
        </p:txBody>
      </p:sp>
      <p:grpSp>
        <p:nvGrpSpPr>
          <p:cNvPr id="3" name="Grupo 2">
            <a:extLst>
              <a:ext uri="{FF2B5EF4-FFF2-40B4-BE49-F238E27FC236}">
                <a16:creationId xmlns:a16="http://schemas.microsoft.com/office/drawing/2014/main" id="{6D3DB8AB-D245-D973-B6C8-6712DDFFA668}"/>
              </a:ext>
            </a:extLst>
          </p:cNvPr>
          <p:cNvGrpSpPr/>
          <p:nvPr/>
        </p:nvGrpSpPr>
        <p:grpSpPr>
          <a:xfrm>
            <a:off x="9148064" y="103586"/>
            <a:ext cx="2521966" cy="426591"/>
            <a:chOff x="7993754" y="0"/>
            <a:chExt cx="4198245" cy="772541"/>
          </a:xfrm>
        </p:grpSpPr>
        <p:sp>
          <p:nvSpPr>
            <p:cNvPr id="4" name="Rectángulo 3">
              <a:extLst>
                <a:ext uri="{FF2B5EF4-FFF2-40B4-BE49-F238E27FC236}">
                  <a16:creationId xmlns:a16="http://schemas.microsoft.com/office/drawing/2014/main" id="{235BF2EC-499D-8DA5-713D-4404069912E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6A731A1F-FD8E-EFBD-D452-525FE164F476}"/>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12CAA8EC-FC45-6306-FBF8-07C0BD73C048}"/>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026938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670258" y="576344"/>
            <a:ext cx="10610470" cy="40011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S Mincho"/>
                <a:cs typeface="Times New Roman" panose="02020603050405020304" pitchFamily="18" charset="0"/>
              </a:rPr>
              <a:t>A continuación se presentan las Actividades de Seguimiento a registrar en el SICS</a:t>
            </a:r>
            <a:endParaRPr kumimoji="0" lang="es-MX" sz="32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S Mincho"/>
              <a:cs typeface="Times New Roman" panose="02020603050405020304" pitchFamily="18" charset="0"/>
            </a:endParaRPr>
          </a:p>
        </p:txBody>
      </p:sp>
      <p:sp>
        <p:nvSpPr>
          <p:cNvPr id="11" name="Rectángulo 10"/>
          <p:cNvSpPr/>
          <p:nvPr/>
        </p:nvSpPr>
        <p:spPr>
          <a:xfrm>
            <a:off x="670258" y="5232095"/>
            <a:ext cx="10610470" cy="156966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En esta sección se establece la planeación de la captura en el SICS; es decir, las veces  que se va entrar al sistema para registrar cada una de las actividades.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Seleccione el periodo en que se va a capturar cada actividad;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En el campo Meta anote el número de veces que planea entrar al Sistema.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Determine al responsable de dicha captura, que en este caso es Instancia Ejecutora.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Favor de registrar los datos de esta tabla, tal cual y notificar al Responsable de la </a:t>
            </a:r>
            <a:r>
              <a:rPr kumimoji="0" lang="es-MX" sz="1600" b="0" i="0" u="none" strike="noStrike" kern="1200" cap="none" spc="0" normalizeH="0" baseline="0" noProof="0" dirty="0" err="1">
                <a:ln w="9525">
                  <a:solidFill>
                    <a:prstClr val="white"/>
                  </a:solidFill>
                  <a:prstDash val="solid"/>
                </a:ln>
                <a:solidFill>
                  <a:schemeClr val="bg1"/>
                </a:solidFill>
                <a:effectLst/>
                <a:uLnTx/>
                <a:uFillTx/>
                <a:latin typeface="Calibri" panose="020F0502020204030204"/>
                <a:ea typeface="+mn-ea"/>
                <a:cs typeface="+mn-cs"/>
              </a:rPr>
              <a:t>DGUTyP</a:t>
            </a:r>
            <a:r>
              <a:rPr kumimoji="0" lang="es-MX" sz="1600" b="0" i="0" u="none" strike="noStrike" kern="1200" cap="none" spc="0" normalizeH="0" baseline="0" noProof="0" dirty="0">
                <a:ln w="9525">
                  <a:solidFill>
                    <a:prstClr val="white"/>
                  </a:solidFill>
                  <a:prstDash val="solid"/>
                </a:ln>
                <a:solidFill>
                  <a:schemeClr val="bg1"/>
                </a:solidFill>
                <a:effectLst/>
                <a:uLnTx/>
                <a:uFillTx/>
                <a:latin typeface="Calibri" panose="020F0502020204030204"/>
                <a:ea typeface="+mn-ea"/>
                <a:cs typeface="+mn-cs"/>
              </a:rPr>
              <a:t> para su revisión y validación.</a:t>
            </a:r>
          </a:p>
        </p:txBody>
      </p:sp>
      <p:cxnSp>
        <p:nvCxnSpPr>
          <p:cNvPr id="18" name="Conector recto de flecha 17"/>
          <p:cNvCxnSpPr/>
          <p:nvPr/>
        </p:nvCxnSpPr>
        <p:spPr>
          <a:xfrm flipH="1" flipV="1">
            <a:off x="6454589" y="4385918"/>
            <a:ext cx="75303" cy="6706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Conector recto de flecha 18"/>
          <p:cNvCxnSpPr/>
          <p:nvPr/>
        </p:nvCxnSpPr>
        <p:spPr>
          <a:xfrm flipV="1">
            <a:off x="10364992" y="1625905"/>
            <a:ext cx="392655" cy="34307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14" name="Tabla 13"/>
          <p:cNvGraphicFramePr>
            <a:graphicFrameLocks noGrp="1"/>
          </p:cNvGraphicFramePr>
          <p:nvPr>
            <p:extLst>
              <p:ext uri="{D42A27DB-BD31-4B8C-83A1-F6EECF244321}">
                <p14:modId xmlns:p14="http://schemas.microsoft.com/office/powerpoint/2010/main" val="1835067220"/>
              </p:ext>
            </p:extLst>
          </p:nvPr>
        </p:nvGraphicFramePr>
        <p:xfrm>
          <a:off x="670258" y="951277"/>
          <a:ext cx="10610470" cy="4137005"/>
        </p:xfrm>
        <a:graphic>
          <a:graphicData uri="http://schemas.openxmlformats.org/drawingml/2006/table">
            <a:tbl>
              <a:tblPr/>
              <a:tblGrid>
                <a:gridCol w="4291580">
                  <a:extLst>
                    <a:ext uri="{9D8B030D-6E8A-4147-A177-3AD203B41FA5}">
                      <a16:colId xmlns:a16="http://schemas.microsoft.com/office/drawing/2014/main" val="20000"/>
                    </a:ext>
                  </a:extLst>
                </a:gridCol>
                <a:gridCol w="868847">
                  <a:extLst>
                    <a:ext uri="{9D8B030D-6E8A-4147-A177-3AD203B41FA5}">
                      <a16:colId xmlns:a16="http://schemas.microsoft.com/office/drawing/2014/main" val="20001"/>
                    </a:ext>
                  </a:extLst>
                </a:gridCol>
                <a:gridCol w="868847">
                  <a:extLst>
                    <a:ext uri="{9D8B030D-6E8A-4147-A177-3AD203B41FA5}">
                      <a16:colId xmlns:a16="http://schemas.microsoft.com/office/drawing/2014/main" val="20002"/>
                    </a:ext>
                  </a:extLst>
                </a:gridCol>
                <a:gridCol w="803026">
                  <a:extLst>
                    <a:ext uri="{9D8B030D-6E8A-4147-A177-3AD203B41FA5}">
                      <a16:colId xmlns:a16="http://schemas.microsoft.com/office/drawing/2014/main" val="20003"/>
                    </a:ext>
                  </a:extLst>
                </a:gridCol>
                <a:gridCol w="803026">
                  <a:extLst>
                    <a:ext uri="{9D8B030D-6E8A-4147-A177-3AD203B41FA5}">
                      <a16:colId xmlns:a16="http://schemas.microsoft.com/office/drawing/2014/main" val="20004"/>
                    </a:ext>
                  </a:extLst>
                </a:gridCol>
                <a:gridCol w="2172118">
                  <a:extLst>
                    <a:ext uri="{9D8B030D-6E8A-4147-A177-3AD203B41FA5}">
                      <a16:colId xmlns:a16="http://schemas.microsoft.com/office/drawing/2014/main" val="20005"/>
                    </a:ext>
                  </a:extLst>
                </a:gridCol>
                <a:gridCol w="803026">
                  <a:extLst>
                    <a:ext uri="{9D8B030D-6E8A-4147-A177-3AD203B41FA5}">
                      <a16:colId xmlns:a16="http://schemas.microsoft.com/office/drawing/2014/main" val="20006"/>
                    </a:ext>
                  </a:extLst>
                </a:gridCol>
              </a:tblGrid>
              <a:tr h="369680">
                <a:tc>
                  <a:txBody>
                    <a:bodyPr/>
                    <a:lstStyle/>
                    <a:p>
                      <a:pPr algn="ctr" fontAlgn="ctr"/>
                      <a:r>
                        <a:rPr lang="es-MX" sz="1200" b="1" i="0" u="none" strike="noStrike" dirty="0">
                          <a:solidFill>
                            <a:srgbClr val="000000"/>
                          </a:solidFill>
                          <a:effectLst/>
                          <a:latin typeface="Open_sansregular"/>
                        </a:rPr>
                        <a:t>Actividad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Fecha de Inicio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Fecha de Fin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Duración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Responsable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Medida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Meta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9680">
                <a:tc>
                  <a:txBody>
                    <a:bodyPr/>
                    <a:lstStyle/>
                    <a:p>
                      <a:pPr algn="l" fontAlgn="ctr"/>
                      <a:r>
                        <a:rPr lang="es-MX" sz="1200" b="1" i="0" u="none" strike="noStrike">
                          <a:solidFill>
                            <a:srgbClr val="000000"/>
                          </a:solidFill>
                          <a:effectLst/>
                          <a:latin typeface="Open_sansregular"/>
                        </a:rPr>
                        <a:t>Capturar en el SICS el programa estatal de trabajo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l" fontAlgn="ctr"/>
                      <a:r>
                        <a:rPr lang="es-MX" sz="1200" b="1" i="0" u="none" strike="noStrike">
                          <a:solidFill>
                            <a:srgbClr val="000000"/>
                          </a:solidFill>
                          <a:effectLst/>
                          <a:latin typeface="Open_sansregular"/>
                        </a:rPr>
                        <a:t>PROGRAMA ESTATAL DE TRABAJO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extLst>
                  <a:ext uri="{0D108BD9-81ED-4DB2-BD59-A6C34878D82A}">
                    <a16:rowId xmlns:a16="http://schemas.microsoft.com/office/drawing/2014/main" val="10001"/>
                  </a:ext>
                </a:extLst>
              </a:tr>
              <a:tr h="369680">
                <a:tc>
                  <a:txBody>
                    <a:bodyPr/>
                    <a:lstStyle/>
                    <a:p>
                      <a:pPr algn="l" fontAlgn="ctr"/>
                      <a:r>
                        <a:rPr lang="es-MX" sz="1200" b="1" i="0" u="none" strike="noStrike" dirty="0">
                          <a:solidFill>
                            <a:srgbClr val="000000"/>
                          </a:solidFill>
                          <a:effectLst/>
                          <a:latin typeface="Open_sansregular"/>
                        </a:rPr>
                        <a:t>Capturar en el SICS la distribución de los materiales de difusión realizada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1" i="0" u="none" strike="noStrike" dirty="0">
                          <a:solidFill>
                            <a:srgbClr val="000000"/>
                          </a:solidFill>
                          <a:effectLst/>
                          <a:latin typeface="Open_sansregular"/>
                        </a:rPr>
                        <a:t>MATERIALES DE DIFUSIÓN DISTRIBUIDOS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19425">
                <a:tc>
                  <a:txBody>
                    <a:bodyPr/>
                    <a:lstStyle/>
                    <a:p>
                      <a:pPr algn="l" fontAlgn="ctr"/>
                      <a:r>
                        <a:rPr lang="es-MX" sz="1200" b="1" i="0" u="none" strike="noStrike">
                          <a:solidFill>
                            <a:srgbClr val="000000"/>
                          </a:solidFill>
                          <a:effectLst/>
                          <a:latin typeface="Open_sansregular"/>
                        </a:rPr>
                        <a:t>Capturar en el SICS la distribución de los materiales de capacitación realizada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l" fontAlgn="ctr"/>
                      <a:r>
                        <a:rPr lang="es-MX" sz="1200" b="1" i="0" u="none" strike="noStrike">
                          <a:solidFill>
                            <a:srgbClr val="000000"/>
                          </a:solidFill>
                          <a:effectLst/>
                          <a:latin typeface="Open_sansregular"/>
                        </a:rPr>
                        <a:t>MATERIALES DE CAPACITACIÓN DISTRIBUIDOS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extLst>
                  <a:ext uri="{0D108BD9-81ED-4DB2-BD59-A6C34878D82A}">
                    <a16:rowId xmlns:a16="http://schemas.microsoft.com/office/drawing/2014/main" val="10003"/>
                  </a:ext>
                </a:extLst>
              </a:tr>
              <a:tr h="519425">
                <a:tc>
                  <a:txBody>
                    <a:bodyPr/>
                    <a:lstStyle/>
                    <a:p>
                      <a:pPr algn="l" fontAlgn="ctr"/>
                      <a:r>
                        <a:rPr lang="es-MX" sz="1200" b="1" i="0" u="none" strike="noStrike">
                          <a:solidFill>
                            <a:srgbClr val="000000"/>
                          </a:solidFill>
                          <a:effectLst/>
                          <a:latin typeface="Open_sansregular"/>
                        </a:rPr>
                        <a:t>Registrar la información de las obras, apoyos y servicios programadas y ejecutadas con presupuesto federal autorizado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1" i="0" u="none" strike="noStrike">
                          <a:solidFill>
                            <a:srgbClr val="000000"/>
                          </a:solidFill>
                          <a:effectLst/>
                          <a:latin typeface="Open_sansregular"/>
                        </a:rPr>
                        <a:t>REGISTRO DE BENEFICIOS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9680">
                <a:tc>
                  <a:txBody>
                    <a:bodyPr/>
                    <a:lstStyle/>
                    <a:p>
                      <a:pPr algn="l" fontAlgn="ctr"/>
                      <a:r>
                        <a:rPr lang="es-MX" sz="1200" b="1" i="0" u="none" strike="noStrike" dirty="0">
                          <a:solidFill>
                            <a:srgbClr val="000000"/>
                          </a:solidFill>
                          <a:effectLst/>
                          <a:latin typeface="Open_sansregular"/>
                        </a:rPr>
                        <a:t>Capturar en el SICS los Comités de </a:t>
                      </a:r>
                      <a:r>
                        <a:rPr lang="es-MX" sz="1200" b="1" i="0" u="none" strike="noStrike" dirty="0" err="1">
                          <a:solidFill>
                            <a:srgbClr val="000000"/>
                          </a:solidFill>
                          <a:effectLst/>
                          <a:latin typeface="Open_sansregular"/>
                        </a:rPr>
                        <a:t>Contraloria</a:t>
                      </a:r>
                      <a:r>
                        <a:rPr lang="es-MX" sz="1200" b="1" i="0" u="none" strike="noStrike" dirty="0">
                          <a:solidFill>
                            <a:srgbClr val="000000"/>
                          </a:solidFill>
                          <a:effectLst/>
                          <a:latin typeface="Open_sansregular"/>
                        </a:rPr>
                        <a:t> Social constituidos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l" fontAlgn="ctr"/>
                      <a:r>
                        <a:rPr lang="es-MX" sz="1200" b="1" i="0" u="none" strike="noStrike">
                          <a:solidFill>
                            <a:srgbClr val="000000"/>
                          </a:solidFill>
                          <a:effectLst/>
                          <a:latin typeface="Open_sansregular"/>
                        </a:rPr>
                        <a:t>COMITÉS CAPTURADOS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extLst>
                  <a:ext uri="{0D108BD9-81ED-4DB2-BD59-A6C34878D82A}">
                    <a16:rowId xmlns:a16="http://schemas.microsoft.com/office/drawing/2014/main" val="10005"/>
                  </a:ext>
                </a:extLst>
              </a:tr>
              <a:tr h="519425">
                <a:tc>
                  <a:txBody>
                    <a:bodyPr/>
                    <a:lstStyle/>
                    <a:p>
                      <a:pPr algn="l" fontAlgn="ctr"/>
                      <a:r>
                        <a:rPr lang="es-MX" sz="1200" b="1" i="0" u="none" strike="noStrike" dirty="0">
                          <a:solidFill>
                            <a:srgbClr val="000000"/>
                          </a:solidFill>
                          <a:effectLst/>
                          <a:latin typeface="Open_sansregular"/>
                        </a:rPr>
                        <a:t>Capturar reuniones con los beneficiarios realizadas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1" i="0" u="none" strike="noStrike" dirty="0">
                          <a:solidFill>
                            <a:srgbClr val="000000"/>
                          </a:solidFill>
                          <a:effectLst/>
                          <a:latin typeface="Open_sansregular"/>
                        </a:rPr>
                        <a:t>REUNIONES CON BENEFICIARIOS CAPTURADAS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19425">
                <a:tc>
                  <a:txBody>
                    <a:bodyPr/>
                    <a:lstStyle/>
                    <a:p>
                      <a:pPr algn="l" fontAlgn="ctr"/>
                      <a:r>
                        <a:rPr lang="es-MX" sz="1200" b="1" i="0" u="none" strike="noStrike">
                          <a:solidFill>
                            <a:srgbClr val="000000"/>
                          </a:solidFill>
                          <a:effectLst/>
                          <a:latin typeface="Open_sansregular"/>
                        </a:rPr>
                        <a:t>Capturar en el SICS el o los Apartados de los Informes con las respuestas de los integrantes de comité (en su caso)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l" fontAlgn="ctr"/>
                      <a:r>
                        <a:rPr lang="es-MX" sz="1200" b="1" i="0" u="none" strike="noStrike">
                          <a:solidFill>
                            <a:srgbClr val="000000"/>
                          </a:solidFill>
                          <a:effectLst/>
                          <a:latin typeface="Open_sansregular"/>
                        </a:rPr>
                        <a:t>APARTADOS DE INFORMES CAPTURADOS (antes Cédulas)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tc>
                  <a:txBody>
                    <a:bodyPr/>
                    <a:lstStyle/>
                    <a:p>
                      <a:pPr algn="ctr" fontAlgn="ctr"/>
                      <a:r>
                        <a:rPr lang="es-MX" sz="1200" b="1" i="0" u="none" strike="noStrike" dirty="0">
                          <a:solidFill>
                            <a:srgbClr val="000000"/>
                          </a:solidFill>
                          <a:effectLst/>
                          <a:latin typeface="Open_sansregular"/>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9A485"/>
                    </a:solidFill>
                  </a:tcPr>
                </a:tc>
                <a:extLst>
                  <a:ext uri="{0D108BD9-81ED-4DB2-BD59-A6C34878D82A}">
                    <a16:rowId xmlns:a16="http://schemas.microsoft.com/office/drawing/2014/main" val="10007"/>
                  </a:ext>
                </a:extLst>
              </a:tr>
              <a:tr h="548918">
                <a:tc>
                  <a:txBody>
                    <a:bodyPr/>
                    <a:lstStyle/>
                    <a:p>
                      <a:pPr algn="l" fontAlgn="ctr"/>
                      <a:r>
                        <a:rPr lang="es-MX" sz="1200" b="1" i="0" u="none" strike="noStrike" dirty="0">
                          <a:solidFill>
                            <a:srgbClr val="000000"/>
                          </a:solidFill>
                          <a:effectLst/>
                          <a:latin typeface="Open_sansregular"/>
                        </a:rPr>
                        <a:t>Capturar en el SICS el o los Informes Completos con las respuestas de los integrantes de comité (en su caso)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04/10/2023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31/12/2023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a:solidFill>
                            <a:srgbClr val="000000"/>
                          </a:solidFill>
                          <a:effectLst/>
                          <a:latin typeface="Open_sansregular"/>
                        </a:rPr>
                        <a:t>Instancia Ejecutora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MX" sz="1200" b="1" i="0" u="none" strike="noStrike">
                          <a:solidFill>
                            <a:srgbClr val="000000"/>
                          </a:solidFill>
                          <a:effectLst/>
                          <a:latin typeface="Open_sansregular"/>
                        </a:rPr>
                        <a:t>INFORMES COMPLETOS CAPTURADOS (antes Informes Anuales)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200" b="1" i="0" u="none" strike="noStrike" dirty="0">
                          <a:solidFill>
                            <a:srgbClr val="000000"/>
                          </a:solidFill>
                          <a:effectLst/>
                          <a:latin typeface="Open_sansregular"/>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grpSp>
        <p:nvGrpSpPr>
          <p:cNvPr id="2" name="Grupo 1">
            <a:extLst>
              <a:ext uri="{FF2B5EF4-FFF2-40B4-BE49-F238E27FC236}">
                <a16:creationId xmlns:a16="http://schemas.microsoft.com/office/drawing/2014/main" id="{EA760215-E37F-224B-5CB8-F63AEEC1F27F}"/>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CFFEB8FD-7F0B-A71A-7154-E9FEE54AB11D}"/>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80423828-9AF5-86C5-5BE3-06B6B527EB88}"/>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294B3FE3-8429-0253-01A4-4F82D66E555D}"/>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986954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427330" y="100989"/>
            <a:ext cx="1969116"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a:ln w="9525">
                  <a:solidFill>
                    <a:schemeClr val="bg1"/>
                  </a:solidFill>
                  <a:prstDash val="solid"/>
                </a:ln>
                <a:solidFill>
                  <a:schemeClr val="bg1"/>
                </a:solidFill>
                <a:effectLst>
                  <a:outerShdw blurRad="12700" dist="38100" dir="2700000" algn="tl" rotWithShape="0">
                    <a:prstClr val="white">
                      <a:lumMod val="50000"/>
                    </a:prstClr>
                  </a:outerShdw>
                </a:effectLst>
                <a:uLnTx/>
                <a:uFillTx/>
                <a:latin typeface="Calibri" panose="020F0502020204030204"/>
                <a:ea typeface="MS Mincho"/>
                <a:cs typeface="Times New Roman" panose="02020603050405020304" pitchFamily="18" charset="0"/>
              </a:rPr>
              <a:t>PASO 2</a:t>
            </a:r>
          </a:p>
        </p:txBody>
      </p:sp>
      <p:sp>
        <p:nvSpPr>
          <p:cNvPr id="11" name="Rectángulo 10"/>
          <p:cNvSpPr/>
          <p:nvPr/>
        </p:nvSpPr>
        <p:spPr>
          <a:xfrm>
            <a:off x="2691907" y="22218"/>
            <a:ext cx="5629233" cy="523220"/>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_tradnl" sz="2800" b="0" i="0" u="none" strike="noStrike" kern="1200" cap="none" spc="0" normalizeH="0" baseline="0" noProof="0" dirty="0">
                <a:ln w="0">
                  <a:solidFill>
                    <a:schemeClr val="bg1"/>
                  </a:solidFill>
                </a:ln>
                <a:solidFill>
                  <a:schemeClr val="bg1"/>
                </a:solidFill>
                <a:effectLst/>
                <a:uLnTx/>
                <a:uFillTx/>
                <a:latin typeface="Calibri" panose="020F0502020204030204"/>
                <a:ea typeface="MS Mincho"/>
                <a:cs typeface="Times New Roman" panose="02020603050405020304" pitchFamily="18" charset="0"/>
              </a:rPr>
              <a:t>Registrar Apoyos en el SICS</a:t>
            </a:r>
            <a:endParaRPr kumimoji="0" lang="es-MX" sz="4000" b="0" i="0" u="none" strike="noStrike" kern="1200" cap="none" spc="0" normalizeH="0" baseline="0" noProof="0" dirty="0">
              <a:ln w="0">
                <a:solidFill>
                  <a:schemeClr val="bg1"/>
                </a:solidFill>
              </a:ln>
              <a:solidFill>
                <a:schemeClr val="bg1"/>
              </a:solidFill>
              <a:effectLst/>
              <a:uLnTx/>
              <a:uFillTx/>
              <a:latin typeface="Calibri" panose="020F0502020204030204"/>
              <a:ea typeface="MS Mincho"/>
              <a:cs typeface="Times New Roman" panose="02020603050405020304" pitchFamily="18" charset="0"/>
            </a:endParaRPr>
          </a:p>
        </p:txBody>
      </p:sp>
      <p:sp>
        <p:nvSpPr>
          <p:cNvPr id="2" name="Rectángulo 1"/>
          <p:cNvSpPr/>
          <p:nvPr/>
        </p:nvSpPr>
        <p:spPr>
          <a:xfrm>
            <a:off x="699032" y="685764"/>
            <a:ext cx="9614982" cy="5447645"/>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En la Sección Apoyos del SICS, en Nombre del Proyecto escribir: </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Universidad Tecnológica de Chihuahua – </a:t>
            </a:r>
            <a:r>
              <a:rPr lang="es-MX" sz="2400" dirty="0">
                <a:ln w="0">
                  <a:solidFill>
                    <a:schemeClr val="bg1"/>
                  </a:solidFill>
                </a:ln>
                <a:solidFill>
                  <a:schemeClr val="bg1"/>
                </a:solidFill>
                <a:latin typeface="Calibri" panose="020F0502020204030204" pitchFamily="34" charset="0"/>
                <a:ea typeface="Calibri" panose="020F0502020204030204" pitchFamily="34" charset="0"/>
                <a:cs typeface="Times New Roman" panose="02020603050405020304" pitchFamily="18" charset="0"/>
              </a:rPr>
              <a:t>PRODEP</a:t>
            </a: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2023  (ejemplo) </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Tipo de Beneficio: Apoyo</a:t>
            </a:r>
          </a:p>
          <a:p>
            <a:pPr marL="342900" indent="-342900">
              <a:lnSpc>
                <a:spcPct val="107000"/>
              </a:lnSpc>
              <a:spcAft>
                <a:spcPts val="800"/>
              </a:spcAft>
              <a:buFont typeface="Wingdings" panose="05000000000000000000" pitchFamily="2" charset="2"/>
              <a:buChar char="§"/>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Estatus del Proyecto: Iniciado </a:t>
            </a:r>
          </a:p>
          <a:p>
            <a:pPr marL="342900" indent="-342900">
              <a:lnSpc>
                <a:spcPct val="107000"/>
              </a:lnSpc>
              <a:spcAft>
                <a:spcPts val="800"/>
              </a:spcAft>
              <a:buFont typeface="Wingdings" panose="05000000000000000000" pitchFamily="2" charset="2"/>
              <a:buChar char="§"/>
              <a:defRPr/>
            </a:pPr>
            <a:r>
              <a:rPr lang="es-MX" sz="2400" dirty="0">
                <a:ln w="0">
                  <a:solidFill>
                    <a:schemeClr val="bg1"/>
                  </a:solidFill>
                </a:ln>
                <a:solidFill>
                  <a:schemeClr val="bg1"/>
                </a:solidFill>
                <a:latin typeface="Calibri" panose="020F0502020204030204" pitchFamily="34" charset="0"/>
                <a:ea typeface="Calibri" panose="020F0502020204030204" pitchFamily="34" charset="0"/>
                <a:cs typeface="Times New Roman" panose="02020603050405020304" pitchFamily="18" charset="0"/>
              </a:rPr>
              <a:t>Estatus del Proyecto: Finalizado </a:t>
            </a: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(Al final del ejercicio cambiar a finalizado)</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de inicio programada: 04/10/2023</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final programada: 31/12/2023</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de inicio de ejecución: 04/10/2023</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final de ejecución: 31/12/2023</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de asignación: 30/06/2023 </a:t>
            </a:r>
          </a:p>
          <a:p>
            <a:pPr marL="342900" marR="0" lvl="0" indent="-342900" algn="l" defTabSz="4572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s-MX" sz="2400" b="0" i="0" u="none" strike="noStrike" kern="1200" cap="none" spc="0" normalizeH="0" baseline="0" noProof="0" dirty="0">
                <a:ln w="0">
                  <a:solidFill>
                    <a:schemeClr val="bg1"/>
                  </a:solid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Fecha de ejecución: (va variando trimestralmente)</a:t>
            </a:r>
          </a:p>
        </p:txBody>
      </p:sp>
      <p:sp>
        <p:nvSpPr>
          <p:cNvPr id="9" name="Rectángulo 8"/>
          <p:cNvSpPr/>
          <p:nvPr/>
        </p:nvSpPr>
        <p:spPr>
          <a:xfrm>
            <a:off x="516402" y="5988183"/>
            <a:ext cx="10322632" cy="861774"/>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rPr>
              <a:t>Nombre de la Institución: Universidad Tecnológica de Chihuahua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rPr>
              <a:t>Nombre del Programa: Universidad Tecnológica de Chihuahua- </a:t>
            </a:r>
            <a:r>
              <a:rPr kumimoji="0" lang="es-MX"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rPr>
              <a:t>U047 - 2023</a:t>
            </a:r>
            <a:endParaRPr kumimoji="0" lang="es-ES"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rPr>
              <a:t>Nombre del Comité: </a:t>
            </a:r>
            <a:r>
              <a:rPr kumimoji="0" lang="es-MX" sz="1600" b="1" i="0" u="none" strike="noStrike" kern="1200" cap="none" spc="0" normalizeH="0" baseline="0" noProof="0" dirty="0">
                <a:ln>
                  <a:solidFill>
                    <a:schemeClr val="bg1"/>
                  </a:solidFill>
                </a:ln>
                <a:solidFill>
                  <a:schemeClr val="bg1"/>
                </a:solidFill>
                <a:effectLst/>
                <a:uLnTx/>
                <a:uFillTx/>
                <a:latin typeface="Calibri" panose="020F0502020204030204"/>
                <a:ea typeface="+mn-ea"/>
                <a:cs typeface="+mn-cs"/>
              </a:rPr>
              <a:t>Universidad Tecnológica de Chihuahua – CCS U047 - 2023</a:t>
            </a:r>
          </a:p>
        </p:txBody>
      </p:sp>
      <p:grpSp>
        <p:nvGrpSpPr>
          <p:cNvPr id="3" name="Grupo 2">
            <a:extLst>
              <a:ext uri="{FF2B5EF4-FFF2-40B4-BE49-F238E27FC236}">
                <a16:creationId xmlns:a16="http://schemas.microsoft.com/office/drawing/2014/main" id="{0F2F54AB-2CAB-A97D-BBCD-039D653E91E2}"/>
              </a:ext>
            </a:extLst>
          </p:cNvPr>
          <p:cNvGrpSpPr/>
          <p:nvPr/>
        </p:nvGrpSpPr>
        <p:grpSpPr>
          <a:xfrm>
            <a:off x="9516362" y="100989"/>
            <a:ext cx="2521966" cy="426591"/>
            <a:chOff x="7993754" y="0"/>
            <a:chExt cx="4198245" cy="772541"/>
          </a:xfrm>
        </p:grpSpPr>
        <p:sp>
          <p:nvSpPr>
            <p:cNvPr id="4" name="Rectángulo 3">
              <a:extLst>
                <a:ext uri="{FF2B5EF4-FFF2-40B4-BE49-F238E27FC236}">
                  <a16:creationId xmlns:a16="http://schemas.microsoft.com/office/drawing/2014/main" id="{8C0CE327-B59A-854D-2C4A-B9CAC1E75BD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3EEEBA3B-6B22-951A-0451-EE4912B67F17}"/>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48091327-375E-2A01-4BA4-2F10F46EA64B}"/>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400631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81376" y="37979"/>
            <a:ext cx="7236120" cy="584775"/>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_tradnl" sz="3200" b="1" i="0" u="none" strike="noStrike" kern="1200" cap="none" spc="0" normalizeH="0" baseline="0" noProof="0" dirty="0">
                <a:ln w="9525">
                  <a:solidFill>
                    <a:schemeClr val="bg1"/>
                  </a:solidFill>
                  <a:prstDash val="solid"/>
                </a:ln>
                <a:solidFill>
                  <a:schemeClr val="bg1"/>
                </a:solidFill>
                <a:effectLst>
                  <a:outerShdw blurRad="12700" dist="38100" dir="2700000" algn="tl" rotWithShape="0">
                    <a:prstClr val="white">
                      <a:lumMod val="50000"/>
                    </a:prstClr>
                  </a:outerShdw>
                </a:effectLst>
                <a:uLnTx/>
                <a:uFillTx/>
                <a:latin typeface="Calibri" panose="020F0502020204030204"/>
                <a:ea typeface="MS Mincho"/>
                <a:cs typeface="Times New Roman" panose="02020603050405020304" pitchFamily="18" charset="0"/>
              </a:rPr>
              <a:t>PASO captura Informe Final de CS </a:t>
            </a:r>
          </a:p>
        </p:txBody>
      </p:sp>
      <p:sp>
        <p:nvSpPr>
          <p:cNvPr id="2" name="Rectángulo 1"/>
          <p:cNvSpPr/>
          <p:nvPr/>
        </p:nvSpPr>
        <p:spPr>
          <a:xfrm>
            <a:off x="381376" y="771624"/>
            <a:ext cx="8264999" cy="5882188"/>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s-MX" sz="20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Pasos para obtener el formulario para el Informe Final del Comité de Contraloría Social</a:t>
            </a:r>
            <a:endPar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s-MX" sz="20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en el Sistema Informático de Contraloría Social (SICS), 2023</a:t>
            </a:r>
            <a:endPar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1. Entro al menú principal y escojo la opción de:</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     Informes (antes cédula de vigilancia e informes anuales)</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Selecciono: Captura de apartado de informe y/o informe completo (antes cédulas y/o informe anual)</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2. Después: </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Selecciono el nombre del comité: Ejemplo: Universidad Tecnológica de Chihuahua-CCS U047 - 2023</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3. Después en: Informe (antes cédula) Selecciono: Apartado del informe (antes cédula de vigilancia)</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4. En: Apartado de informe (antes cédula): Informe completo (antes servicios)</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6. Ejercicio fiscal: 2023 presiono en: obtener formulario</a:t>
            </a: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s-MX" sz="1600" b="1" i="0" u="none" strike="noStrike" kern="1200" cap="none" spc="0" normalizeH="0" baseline="0" noProof="0" dirty="0">
                <a:ln w="0">
                  <a:solidFill>
                    <a:schemeClr val="bg1"/>
                  </a:solidFill>
                </a:ln>
                <a:solidFill>
                  <a:schemeClr val="bg1"/>
                </a:solidFill>
                <a:effectLst/>
                <a:uLnTx/>
                <a:uFillTx/>
                <a:latin typeface="Montserrat" panose="00000500000000000000" pitchFamily="2" charset="0"/>
                <a:ea typeface="Calibri" panose="020F0502020204030204" pitchFamily="34" charset="0"/>
                <a:cs typeface="Times New Roman" panose="02020603050405020304" pitchFamily="18" charset="0"/>
              </a:rPr>
              <a:t>7. Comenzar a llenar el formulario.</a:t>
            </a:r>
          </a:p>
        </p:txBody>
      </p:sp>
      <p:sp>
        <p:nvSpPr>
          <p:cNvPr id="3" name="Rectángulo 2"/>
          <p:cNvSpPr/>
          <p:nvPr/>
        </p:nvSpPr>
        <p:spPr>
          <a:xfrm>
            <a:off x="8931034" y="2104812"/>
            <a:ext cx="3035679"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rPr>
              <a:t>El Comité de Contraloría Social contestarán el formulario del Informe Final 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Calibri" panose="020F0502020204030204" pitchFamily="34" charset="0"/>
                <a:cs typeface="Times New Roman" panose="02020603050405020304" pitchFamily="18" charset="0"/>
              </a:rPr>
              <a:t>el Responsable de Contraloría Social se encargará de subirlo al SICS y a la página de la Universidad. </a:t>
            </a:r>
            <a:endParaRPr kumimoji="0" lang="es-MX"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grpSp>
        <p:nvGrpSpPr>
          <p:cNvPr id="4" name="Grupo 3">
            <a:extLst>
              <a:ext uri="{FF2B5EF4-FFF2-40B4-BE49-F238E27FC236}">
                <a16:creationId xmlns:a16="http://schemas.microsoft.com/office/drawing/2014/main" id="{159E5509-2F22-7690-4234-05C89792FA16}"/>
              </a:ext>
            </a:extLst>
          </p:cNvPr>
          <p:cNvGrpSpPr/>
          <p:nvPr/>
        </p:nvGrpSpPr>
        <p:grpSpPr>
          <a:xfrm>
            <a:off x="9444747" y="73504"/>
            <a:ext cx="2521966" cy="426591"/>
            <a:chOff x="7993754" y="0"/>
            <a:chExt cx="4198245" cy="772541"/>
          </a:xfrm>
        </p:grpSpPr>
        <p:sp>
          <p:nvSpPr>
            <p:cNvPr id="5" name="Rectángulo 4">
              <a:extLst>
                <a:ext uri="{FF2B5EF4-FFF2-40B4-BE49-F238E27FC236}">
                  <a16:creationId xmlns:a16="http://schemas.microsoft.com/office/drawing/2014/main" id="{2FEEA4EE-543E-20D5-624F-F0B0FF0AB8FD}"/>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4553CBFD-380D-3513-8540-8219B1CF613A}"/>
                </a:ext>
              </a:extLst>
            </p:cNvPr>
            <p:cNvPicPr>
              <a:picLocks noChangeAspect="1"/>
            </p:cNvPicPr>
            <p:nvPr/>
          </p:nvPicPr>
          <p:blipFill>
            <a:blip r:embed="rId2"/>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9F618159-C25B-7D2F-F207-0E871CFD9EBB}"/>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53478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p:cNvSpPr/>
          <p:nvPr/>
        </p:nvSpPr>
        <p:spPr>
          <a:xfrm>
            <a:off x="901848" y="1380394"/>
            <a:ext cx="9952617" cy="2677656"/>
          </a:xfrm>
          <a:prstGeom prst="rect">
            <a:avLst/>
          </a:prstGeom>
        </p:spPr>
        <p:txBody>
          <a:bodyPr wrap="square">
            <a:spAutoFit/>
          </a:bodyPr>
          <a:lstStyle/>
          <a:p>
            <a:pPr lvl="0">
              <a:spcAft>
                <a:spcPts val="0"/>
              </a:spcAft>
            </a:pPr>
            <a:r>
              <a:rPr lang="es-ES_tradnl" sz="2400" b="1" dirty="0">
                <a:ln>
                  <a:solidFill>
                    <a:schemeClr val="bg1"/>
                  </a:solidFill>
                </a:ln>
                <a:solidFill>
                  <a:schemeClr val="bg1"/>
                </a:solidFill>
                <a:latin typeface="Montserrat SemiBold" panose="00000700000000000000" pitchFamily="2" charset="0"/>
              </a:rPr>
              <a:t>Por Normatividad se les proporcionarán:</a:t>
            </a:r>
          </a:p>
          <a:p>
            <a:pPr lvl="0">
              <a:spcAft>
                <a:spcPts val="0"/>
              </a:spcAft>
            </a:pPr>
            <a:endParaRPr lang="es-ES_tradnl" sz="2400" b="1" dirty="0">
              <a:ln>
                <a:solidFill>
                  <a:schemeClr val="bg1"/>
                </a:solidFill>
              </a:ln>
              <a:solidFill>
                <a:schemeClr val="bg1"/>
              </a:solidFill>
              <a:latin typeface="Montserrat SemiBold" panose="00000700000000000000" pitchFamily="2" charset="0"/>
            </a:endParaRPr>
          </a:p>
          <a:p>
            <a:pPr lvl="0">
              <a:spcAft>
                <a:spcPts val="0"/>
              </a:spcAft>
            </a:pPr>
            <a:r>
              <a:rPr lang="es-ES_tradnl" sz="2400" b="1" dirty="0">
                <a:ln>
                  <a:solidFill>
                    <a:schemeClr val="bg1"/>
                  </a:solidFill>
                </a:ln>
                <a:solidFill>
                  <a:schemeClr val="bg1"/>
                </a:solidFill>
                <a:latin typeface="Montserrat SemiBold" panose="00000700000000000000" pitchFamily="2" charset="0"/>
              </a:rPr>
              <a:t>Lineamientos para la promoción y operación de la Contraloría Social en los programas federales de desarrollo social, emitidos por la Secretaría de la Función Pública (SFP), el 28 de octubre de 2016.</a:t>
            </a:r>
          </a:p>
          <a:p>
            <a:pPr lvl="0">
              <a:spcAft>
                <a:spcPts val="0"/>
              </a:spcAft>
            </a:pPr>
            <a:endParaRPr lang="es-MX" sz="2400" b="1" dirty="0">
              <a:ln>
                <a:solidFill>
                  <a:schemeClr val="bg1"/>
                </a:solidFill>
              </a:ln>
              <a:solidFill>
                <a:schemeClr val="bg1"/>
              </a:solidFill>
              <a:latin typeface="Montserrat SemiBold" panose="00000700000000000000" pitchFamily="2" charset="0"/>
            </a:endParaRPr>
          </a:p>
        </p:txBody>
      </p:sp>
      <p:sp>
        <p:nvSpPr>
          <p:cNvPr id="6" name="Rectángulo 5"/>
          <p:cNvSpPr/>
          <p:nvPr/>
        </p:nvSpPr>
        <p:spPr>
          <a:xfrm>
            <a:off x="901848" y="4360518"/>
            <a:ext cx="9952617" cy="1569660"/>
          </a:xfrm>
          <a:prstGeom prst="rect">
            <a:avLst/>
          </a:prstGeom>
        </p:spPr>
        <p:txBody>
          <a:bodyPr wrap="square">
            <a:spAutoFit/>
          </a:bodyPr>
          <a:lstStyle/>
          <a:p>
            <a:pPr lvl="0">
              <a:spcAft>
                <a:spcPts val="0"/>
              </a:spcAft>
            </a:pPr>
            <a:r>
              <a:rPr lang="es-ES_tradnl" sz="2400" b="1" dirty="0">
                <a:ln>
                  <a:solidFill>
                    <a:schemeClr val="bg1"/>
                  </a:solidFill>
                </a:ln>
                <a:solidFill>
                  <a:schemeClr val="bg1"/>
                </a:solidFill>
                <a:latin typeface="Montserrat SemiBold" panose="00000700000000000000" pitchFamily="2" charset="0"/>
              </a:rPr>
              <a:t>También se les proporcionará el Manual de la Instancia Ejecutora del SICS.</a:t>
            </a:r>
          </a:p>
          <a:p>
            <a:pPr lvl="0">
              <a:spcAft>
                <a:spcPts val="0"/>
              </a:spcAft>
            </a:pPr>
            <a:endParaRPr lang="es-ES_tradnl" sz="2400" b="1" dirty="0">
              <a:ln>
                <a:solidFill>
                  <a:schemeClr val="bg1"/>
                </a:solidFill>
              </a:ln>
              <a:solidFill>
                <a:schemeClr val="bg1"/>
              </a:solidFill>
              <a:latin typeface="Montserrat SemiBold" panose="00000700000000000000" pitchFamily="2" charset="0"/>
            </a:endParaRPr>
          </a:p>
          <a:p>
            <a:pPr lvl="0">
              <a:spcAft>
                <a:spcPts val="0"/>
              </a:spcAft>
            </a:pPr>
            <a:endParaRPr lang="es-MX" sz="2400" b="1" dirty="0">
              <a:ln>
                <a:solidFill>
                  <a:schemeClr val="bg1"/>
                </a:solidFill>
              </a:ln>
              <a:solidFill>
                <a:schemeClr val="bg1"/>
              </a:solidFill>
              <a:latin typeface="Montserrat SemiBold" panose="00000700000000000000" pitchFamily="2" charset="0"/>
            </a:endParaRPr>
          </a:p>
        </p:txBody>
      </p:sp>
      <p:grpSp>
        <p:nvGrpSpPr>
          <p:cNvPr id="2" name="Grupo 1">
            <a:extLst>
              <a:ext uri="{FF2B5EF4-FFF2-40B4-BE49-F238E27FC236}">
                <a16:creationId xmlns:a16="http://schemas.microsoft.com/office/drawing/2014/main" id="{D06BB1F6-38FB-AE85-A10C-0DDE6BAAE140}"/>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0859C8BE-BEC4-F977-5224-D8FFA41F700A}"/>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F4E00C0A-85B2-65E9-2220-19C49C1A150C}"/>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8A7DB8A6-9F08-1DA1-76E3-E2EE7EFB39B1}"/>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357277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Marcador de contenido 5"/>
          <p:cNvGraphicFramePr>
            <a:graphicFrameLocks/>
          </p:cNvGraphicFramePr>
          <p:nvPr>
            <p:extLst>
              <p:ext uri="{D42A27DB-BD31-4B8C-83A1-F6EECF244321}">
                <p14:modId xmlns:p14="http://schemas.microsoft.com/office/powerpoint/2010/main" val="2105363412"/>
              </p:ext>
            </p:extLst>
          </p:nvPr>
        </p:nvGraphicFramePr>
        <p:xfrm>
          <a:off x="1278626" y="1406828"/>
          <a:ext cx="6938682" cy="4937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216325" y="159469"/>
            <a:ext cx="8551662" cy="707886"/>
          </a:xfrm>
          <a:prstGeom prst="rect">
            <a:avLst/>
          </a:prstGeom>
        </p:spPr>
        <p:txBody>
          <a:bodyPr wrap="square">
            <a:spAutoFit/>
          </a:bodyPr>
          <a:lstStyle/>
          <a:p>
            <a:pPr lvl="0" algn="just">
              <a:spcAft>
                <a:spcPts val="0"/>
              </a:spcAft>
            </a:pPr>
            <a:r>
              <a:rPr lang="es-ES_tradnl" sz="20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a:ea typeface="MS Mincho"/>
                <a:cs typeface="Times New Roman" panose="02020603050405020304" pitchFamily="18" charset="0"/>
              </a:rPr>
              <a:t>Para llevar a cabo el Seguimiento de la CS, llevamos un control mediante dos tipos de Reportes:</a:t>
            </a:r>
            <a:endParaRPr lang="es-MX" sz="32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a:ea typeface="MS Mincho"/>
              <a:cs typeface="Times New Roman" panose="02020603050405020304" pitchFamily="18" charset="0"/>
            </a:endParaRPr>
          </a:p>
        </p:txBody>
      </p:sp>
      <p:grpSp>
        <p:nvGrpSpPr>
          <p:cNvPr id="2" name="Grupo 1">
            <a:extLst>
              <a:ext uri="{FF2B5EF4-FFF2-40B4-BE49-F238E27FC236}">
                <a16:creationId xmlns:a16="http://schemas.microsoft.com/office/drawing/2014/main" id="{6EC50EEB-509A-634F-8CA5-8292C9539B49}"/>
              </a:ext>
            </a:extLst>
          </p:cNvPr>
          <p:cNvGrpSpPr/>
          <p:nvPr/>
        </p:nvGrpSpPr>
        <p:grpSpPr>
          <a:xfrm>
            <a:off x="9453709" y="189571"/>
            <a:ext cx="2521966" cy="426591"/>
            <a:chOff x="7993754" y="0"/>
            <a:chExt cx="4198245" cy="772541"/>
          </a:xfrm>
        </p:grpSpPr>
        <p:sp>
          <p:nvSpPr>
            <p:cNvPr id="3" name="Rectángulo 2">
              <a:extLst>
                <a:ext uri="{FF2B5EF4-FFF2-40B4-BE49-F238E27FC236}">
                  <a16:creationId xmlns:a16="http://schemas.microsoft.com/office/drawing/2014/main" id="{0A92FAE1-BE3C-4B9D-BF30-F4F08EC3A80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50974EB3-6922-D1EA-D262-D1F444154675}"/>
                </a:ext>
              </a:extLst>
            </p:cNvPr>
            <p:cNvPicPr>
              <a:picLocks noChangeAspect="1"/>
            </p:cNvPicPr>
            <p:nvPr/>
          </p:nvPicPr>
          <p:blipFill>
            <a:blip r:embed="rId7"/>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A6A35EE1-112E-851F-DE95-4F76B5EC56BF}"/>
                </a:ext>
              </a:extLst>
            </p:cNvPr>
            <p:cNvPicPr>
              <a:picLocks noChangeAspect="1"/>
            </p:cNvPicPr>
            <p:nvPr/>
          </p:nvPicPr>
          <p:blipFill rotWithShape="1">
            <a:blip r:embed="rId8"/>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336461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6820" y="602428"/>
            <a:ext cx="11984018" cy="57286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pic>
        <p:nvPicPr>
          <p:cNvPr id="6" name="Imagen 5">
            <a:extLst>
              <a:ext uri="{FF2B5EF4-FFF2-40B4-BE49-F238E27FC236}">
                <a16:creationId xmlns:a16="http://schemas.microsoft.com/office/drawing/2014/main" id="{AEC25E9B-3488-4D50-A753-7AF677833A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693" y="1458906"/>
            <a:ext cx="11178813" cy="3465432"/>
          </a:xfrm>
          <a:prstGeom prst="rect">
            <a:avLst/>
          </a:prstGeom>
          <a:noFill/>
          <a:ln>
            <a:noFill/>
          </a:ln>
        </p:spPr>
      </p:pic>
      <p:sp>
        <p:nvSpPr>
          <p:cNvPr id="10" name="CuadroTexto 9">
            <a:extLst>
              <a:ext uri="{FF2B5EF4-FFF2-40B4-BE49-F238E27FC236}">
                <a16:creationId xmlns:a16="http://schemas.microsoft.com/office/drawing/2014/main" id="{8B7CE250-20A1-4A5B-B025-790FAF38B610}"/>
              </a:ext>
            </a:extLst>
          </p:cNvPr>
          <p:cNvSpPr txBox="1"/>
          <p:nvPr/>
        </p:nvSpPr>
        <p:spPr>
          <a:xfrm>
            <a:off x="575692" y="746349"/>
            <a:ext cx="11178813" cy="276999"/>
          </a:xfrm>
          <a:prstGeom prst="rect">
            <a:avLst/>
          </a:prstGeom>
          <a:noFill/>
        </p:spPr>
        <p:txBody>
          <a:bodyPr wrap="square">
            <a:spAutoFit/>
          </a:bodyPr>
          <a:lstStyle/>
          <a:p>
            <a:pPr algn="ctr"/>
            <a:r>
              <a:rPr lang="es-ES" sz="1200" b="1" dirty="0">
                <a:effectLst/>
                <a:latin typeface="Tahoma" panose="020B0604030504040204" pitchFamily="34" charset="0"/>
                <a:ea typeface="Lucida Sans Unicode" panose="020B0602030504020204" pitchFamily="34" charset="0"/>
                <a:cs typeface="Verdana" panose="020B0604030504040204" pitchFamily="34" charset="0"/>
              </a:rPr>
              <a:t>Anexo 10. Reporte 1: Relación de Documentos de la Contraloría Social 2023, enviados por correo y los incorporados al Sistema SICS.</a:t>
            </a:r>
            <a:endParaRPr lang="es-MX" sz="1200" dirty="0">
              <a:effectLst/>
              <a:latin typeface="Verdana" panose="020B0604030504040204" pitchFamily="34" charset="0"/>
              <a:ea typeface="Verdana" panose="020B0604030504040204" pitchFamily="34" charset="0"/>
              <a:cs typeface="Verdana" panose="020B0604030504040204" pitchFamily="34" charset="0"/>
            </a:endParaRPr>
          </a:p>
        </p:txBody>
      </p:sp>
      <p:grpSp>
        <p:nvGrpSpPr>
          <p:cNvPr id="2" name="Grupo 1">
            <a:extLst>
              <a:ext uri="{FF2B5EF4-FFF2-40B4-BE49-F238E27FC236}">
                <a16:creationId xmlns:a16="http://schemas.microsoft.com/office/drawing/2014/main" id="{DBE64454-00B8-8ED2-367B-C909E72D62B3}"/>
              </a:ext>
            </a:extLst>
          </p:cNvPr>
          <p:cNvGrpSpPr/>
          <p:nvPr/>
        </p:nvGrpSpPr>
        <p:grpSpPr>
          <a:xfrm>
            <a:off x="113121" y="93608"/>
            <a:ext cx="2521966" cy="426591"/>
            <a:chOff x="7993754" y="0"/>
            <a:chExt cx="4198245" cy="772541"/>
          </a:xfrm>
        </p:grpSpPr>
        <p:sp>
          <p:nvSpPr>
            <p:cNvPr id="4" name="Rectángulo 3">
              <a:extLst>
                <a:ext uri="{FF2B5EF4-FFF2-40B4-BE49-F238E27FC236}">
                  <a16:creationId xmlns:a16="http://schemas.microsoft.com/office/drawing/2014/main" id="{5F94315E-0FE3-C85E-777A-DB77C7EA0980}"/>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25074166-94E5-F760-865B-840863AE3514}"/>
                </a:ext>
              </a:extLst>
            </p:cNvPr>
            <p:cNvPicPr>
              <a:picLocks noChangeAspect="1"/>
            </p:cNvPicPr>
            <p:nvPr/>
          </p:nvPicPr>
          <p:blipFill>
            <a:blip r:embed="rId3"/>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1E1BB760-214C-B31B-337A-5BEA30A3506C}"/>
                </a:ext>
              </a:extLst>
            </p:cNvPr>
            <p:cNvPicPr>
              <a:picLocks noChangeAspect="1"/>
            </p:cNvPicPr>
            <p:nvPr/>
          </p:nvPicPr>
          <p:blipFill rotWithShape="1">
            <a:blip r:embed="rId4"/>
            <a:srcRect l="25859" b="35882"/>
            <a:stretch/>
          </p:blipFill>
          <p:spPr>
            <a:xfrm>
              <a:off x="10734654" y="156290"/>
              <a:ext cx="1278300" cy="380014"/>
            </a:xfrm>
            <a:prstGeom prst="rect">
              <a:avLst/>
            </a:prstGeom>
          </p:spPr>
        </p:pic>
      </p:grpSp>
      <p:sp>
        <p:nvSpPr>
          <p:cNvPr id="8" name="Rectángulo 7">
            <a:extLst>
              <a:ext uri="{FF2B5EF4-FFF2-40B4-BE49-F238E27FC236}">
                <a16:creationId xmlns:a16="http://schemas.microsoft.com/office/drawing/2014/main" id="{15B30AEE-B57A-F855-4280-6A1FAE744DC0}"/>
              </a:ext>
            </a:extLst>
          </p:cNvPr>
          <p:cNvSpPr/>
          <p:nvPr/>
        </p:nvSpPr>
        <p:spPr>
          <a:xfrm>
            <a:off x="9102055" y="1655089"/>
            <a:ext cx="327171" cy="1433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500" b="1" dirty="0"/>
              <a:t>2023</a:t>
            </a:r>
          </a:p>
        </p:txBody>
      </p:sp>
      <p:sp>
        <p:nvSpPr>
          <p:cNvPr id="12" name="Rectángulo 11">
            <a:extLst>
              <a:ext uri="{FF2B5EF4-FFF2-40B4-BE49-F238E27FC236}">
                <a16:creationId xmlns:a16="http://schemas.microsoft.com/office/drawing/2014/main" id="{DFAF17F2-3BAC-056A-3EC5-319A2D399168}"/>
              </a:ext>
            </a:extLst>
          </p:cNvPr>
          <p:cNvSpPr/>
          <p:nvPr/>
        </p:nvSpPr>
        <p:spPr>
          <a:xfrm>
            <a:off x="7944374" y="1879826"/>
            <a:ext cx="327171" cy="1230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500" b="1" dirty="0"/>
              <a:t>2023</a:t>
            </a:r>
          </a:p>
        </p:txBody>
      </p:sp>
    </p:spTree>
    <p:extLst>
      <p:ext uri="{BB962C8B-B14F-4D97-AF65-F5344CB8AC3E}">
        <p14:creationId xmlns:p14="http://schemas.microsoft.com/office/powerpoint/2010/main" val="1110086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344245" y="902143"/>
            <a:ext cx="11144922" cy="572139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 name="Rectángulo 2"/>
          <p:cNvSpPr/>
          <p:nvPr/>
        </p:nvSpPr>
        <p:spPr>
          <a:xfrm>
            <a:off x="344245" y="221892"/>
            <a:ext cx="6938682" cy="680251"/>
          </a:xfrm>
          <a:prstGeom prst="rect">
            <a:avLst/>
          </a:prstGeom>
        </p:spPr>
        <p:txBody>
          <a:bodyPr wrap="square">
            <a:spAutoFit/>
          </a:bodyPr>
          <a:lstStyle/>
          <a:p>
            <a:pPr>
              <a:lnSpc>
                <a:spcPct val="107000"/>
              </a:lnSpc>
              <a:spcAft>
                <a:spcPts val="800"/>
              </a:spcAft>
            </a:pPr>
            <a:r>
              <a:rPr lang="es-MX" b="1" dirty="0">
                <a:ln>
                  <a:solidFill>
                    <a:schemeClr val="bg1"/>
                  </a:solidFill>
                </a:ln>
                <a:solidFill>
                  <a:schemeClr val="bg1"/>
                </a:solidFill>
                <a:latin typeface="Montserrat SemiBold" panose="020B0604020202020204"/>
                <a:ea typeface="Calibri" panose="020F0502020204030204" pitchFamily="34" charset="0"/>
                <a:cs typeface="Times New Roman" panose="02020603050405020304" pitchFamily="18" charset="0"/>
              </a:rPr>
              <a:t>CONSIDERACIONES IMPORTANTES EN EL DESARROLLO DE LAS ACTIVIDADES DE CONTRALORÍA SOCIAL </a:t>
            </a:r>
            <a:endParaRPr lang="es-MX" b="1" dirty="0">
              <a:ln>
                <a:solidFill>
                  <a:schemeClr val="bg1"/>
                </a:solidFill>
              </a:ln>
              <a:solidFill>
                <a:schemeClr val="bg1"/>
              </a:solidFill>
              <a:effectLst/>
              <a:latin typeface="Montserrat SemiBold" panose="020B0604020202020204"/>
              <a:ea typeface="Calibri" panose="020F0502020204030204" pitchFamily="34" charset="0"/>
              <a:cs typeface="Times New Roman" panose="02020603050405020304" pitchFamily="18" charset="0"/>
            </a:endParaRPr>
          </a:p>
        </p:txBody>
      </p:sp>
      <p:sp>
        <p:nvSpPr>
          <p:cNvPr id="4" name="Rectángulo 3"/>
          <p:cNvSpPr/>
          <p:nvPr/>
        </p:nvSpPr>
        <p:spPr>
          <a:xfrm>
            <a:off x="1219629" y="1558441"/>
            <a:ext cx="8813606" cy="4715971"/>
          </a:xfrm>
          <a:prstGeom prst="rect">
            <a:avLst/>
          </a:prstGeom>
        </p:spPr>
        <p:txBody>
          <a:bodyPr wrap="square">
            <a:spAutoFit/>
          </a:bodyPr>
          <a:lstStyle/>
          <a:p>
            <a:pPr marL="342900" indent="-342900" algn="just">
              <a:lnSpc>
                <a:spcPct val="107000"/>
              </a:lnSpc>
              <a:spcAft>
                <a:spcPts val="800"/>
              </a:spcAft>
              <a:buFont typeface="+mj-lt"/>
              <a:buAutoNum type="arabicPeriod"/>
            </a:pPr>
            <a:r>
              <a:rPr lang="es-MX" sz="1400" b="1" dirty="0">
                <a:latin typeface="Montserrat SemiBold" panose="020B0604020202020204"/>
                <a:ea typeface="Calibri" panose="020F0502020204030204" pitchFamily="34" charset="0"/>
                <a:cs typeface="Times New Roman" panose="02020603050405020304" pitchFamily="18" charset="0"/>
              </a:rPr>
              <a:t>Las actividades de Contraloría Social deben desarrollarse con apego al Programa Institucional de Trabajo (PITCS) el cual estará alineado con el Programa Anual de Trabajo (PATCS) de la </a:t>
            </a:r>
            <a:r>
              <a:rPr lang="es-MX" sz="1400" b="1" dirty="0" err="1">
                <a:latin typeface="Montserrat SemiBold" panose="020B0604020202020204"/>
                <a:ea typeface="Calibri" panose="020F0502020204030204" pitchFamily="34" charset="0"/>
                <a:cs typeface="Times New Roman" panose="02020603050405020304" pitchFamily="18" charset="0"/>
              </a:rPr>
              <a:t>DGUTyP</a:t>
            </a:r>
            <a:r>
              <a:rPr lang="es-MX" sz="1400" b="1" dirty="0">
                <a:latin typeface="Montserrat SemiBold" panose="020B0604020202020204"/>
                <a:ea typeface="Calibri" panose="020F0502020204030204" pitchFamily="34" charset="0"/>
                <a:cs typeface="Times New Roman" panose="02020603050405020304" pitchFamily="18" charset="0"/>
              </a:rPr>
              <a:t>, este documento y el esquema son los que les darán las fechas para las minutas.</a:t>
            </a:r>
          </a:p>
          <a:p>
            <a:pPr marL="800100" indent="-342900" algn="just">
              <a:lnSpc>
                <a:spcPct val="107000"/>
              </a:lnSpc>
              <a:spcAft>
                <a:spcPts val="800"/>
              </a:spcAft>
              <a:buFont typeface="+mj-lt"/>
              <a:buAutoNum type="arabicPeriod"/>
            </a:pPr>
            <a:endParaRPr lang="es-MX" sz="1400" b="1" dirty="0">
              <a:latin typeface="Montserrat SemiBold" panose="020B0604020202020204"/>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s-MX" sz="1400" b="1" dirty="0">
                <a:latin typeface="Montserrat SemiBold" panose="020B0604020202020204"/>
                <a:ea typeface="Calibri" panose="020F0502020204030204" pitchFamily="34" charset="0"/>
                <a:cs typeface="Times New Roman" panose="02020603050405020304" pitchFamily="18" charset="0"/>
              </a:rPr>
              <a:t>Todas las actividades deben estar respaldadas con evidencias de haber sido realizadas (convocatoria, reuniones, elaboración de materiales, difusión, capacitación, impresiones de pantalla de las reuniones, etc.) ya que en una posible auditoría esto respaldara las actividades de la CS.</a:t>
            </a:r>
          </a:p>
          <a:p>
            <a:pPr marL="342900" indent="-342900" algn="just">
              <a:lnSpc>
                <a:spcPct val="107000"/>
              </a:lnSpc>
              <a:spcAft>
                <a:spcPts val="800"/>
              </a:spcAft>
              <a:buFont typeface="+mj-lt"/>
              <a:buAutoNum type="arabicPeriod"/>
            </a:pPr>
            <a:endParaRPr lang="es-MX" sz="1400" b="1" dirty="0">
              <a:latin typeface="Montserrat SemiBold" panose="020B0604020202020204"/>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r>
              <a:rPr lang="es-MX" sz="1400" b="1" dirty="0">
                <a:latin typeface="Montserrat SemiBold" panose="020B0604020202020204"/>
                <a:ea typeface="Calibri" panose="020F0502020204030204" pitchFamily="34" charset="0"/>
                <a:cs typeface="Times New Roman" panose="02020603050405020304" pitchFamily="18" charset="0"/>
              </a:rPr>
              <a:t>El personal de ésta </a:t>
            </a:r>
            <a:r>
              <a:rPr lang="es-MX" sz="1400" b="1" dirty="0" err="1">
                <a:latin typeface="Montserrat SemiBold" panose="020B0604020202020204"/>
                <a:ea typeface="Calibri" panose="020F0502020204030204" pitchFamily="34" charset="0"/>
                <a:cs typeface="Times New Roman" panose="02020603050405020304" pitchFamily="18" charset="0"/>
              </a:rPr>
              <a:t>DGUTyP</a:t>
            </a:r>
            <a:r>
              <a:rPr lang="es-MX" sz="1400" b="1" dirty="0">
                <a:latin typeface="Montserrat SemiBold" panose="020B0604020202020204"/>
                <a:ea typeface="Calibri" panose="020F0502020204030204" pitchFamily="34" charset="0"/>
                <a:cs typeface="Times New Roman" panose="02020603050405020304" pitchFamily="18" charset="0"/>
              </a:rPr>
              <a:t> es el encargado de la orientación y el registro de las actividades que se realizan en  la Contraloría Social, pero es exclusiva responsabilidad del Enlace de la Instancia Ejecutora (UT o UP), del Comité y  de las autoridades de la institución de llevar a cabo todas las actividades de CS en tiempo y en forma.</a:t>
            </a:r>
          </a:p>
          <a:p>
            <a:pPr marL="342900" indent="-342900" algn="just">
              <a:lnSpc>
                <a:spcPct val="107000"/>
              </a:lnSpc>
              <a:spcAft>
                <a:spcPts val="800"/>
              </a:spcAft>
              <a:buFont typeface="+mj-lt"/>
              <a:buAutoNum type="arabicPeriod"/>
            </a:pPr>
            <a:endParaRPr lang="es-MX" sz="1400" b="1" dirty="0">
              <a:latin typeface="Montserrat SemiBold" panose="020B0604020202020204"/>
              <a:ea typeface="Calibri" panose="020F0502020204030204" pitchFamily="34" charset="0"/>
              <a:cs typeface="Times New Roman" panose="02020603050405020304" pitchFamily="18" charset="0"/>
            </a:endParaRPr>
          </a:p>
          <a:p>
            <a:pPr algn="just">
              <a:lnSpc>
                <a:spcPct val="107000"/>
              </a:lnSpc>
              <a:spcAft>
                <a:spcPts val="800"/>
              </a:spcAft>
            </a:pPr>
            <a:endParaRPr lang="es-MX" sz="1400" b="1" dirty="0">
              <a:latin typeface="Montserrat SemiBold" panose="020B0604020202020204"/>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rabicPeriod"/>
            </a:pPr>
            <a:endParaRPr lang="es-MX" sz="1400" b="1" dirty="0">
              <a:latin typeface="Montserrat SemiBold" panose="020B0604020202020204"/>
              <a:ea typeface="Calibri" panose="020F0502020204030204" pitchFamily="34" charset="0"/>
              <a:cs typeface="Times New Roman" panose="02020603050405020304" pitchFamily="18" charset="0"/>
            </a:endParaRPr>
          </a:p>
        </p:txBody>
      </p:sp>
      <p:grpSp>
        <p:nvGrpSpPr>
          <p:cNvPr id="2" name="Grupo 1">
            <a:extLst>
              <a:ext uri="{FF2B5EF4-FFF2-40B4-BE49-F238E27FC236}">
                <a16:creationId xmlns:a16="http://schemas.microsoft.com/office/drawing/2014/main" id="{F2A95CEB-3AF9-6F8B-DC6E-1AEA9B7A9038}"/>
              </a:ext>
            </a:extLst>
          </p:cNvPr>
          <p:cNvGrpSpPr/>
          <p:nvPr/>
        </p:nvGrpSpPr>
        <p:grpSpPr>
          <a:xfrm>
            <a:off x="9408123" y="122783"/>
            <a:ext cx="2521966" cy="426591"/>
            <a:chOff x="7993754" y="0"/>
            <a:chExt cx="4198245" cy="772541"/>
          </a:xfrm>
        </p:grpSpPr>
        <p:sp>
          <p:nvSpPr>
            <p:cNvPr id="5" name="Rectángulo 4">
              <a:extLst>
                <a:ext uri="{FF2B5EF4-FFF2-40B4-BE49-F238E27FC236}">
                  <a16:creationId xmlns:a16="http://schemas.microsoft.com/office/drawing/2014/main" id="{7FAB78FF-CABE-848A-2482-9BF81176C960}"/>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2FE295EF-E33B-0AE9-FCFC-11F1F9F0BF59}"/>
                </a:ext>
              </a:extLst>
            </p:cNvPr>
            <p:cNvPicPr>
              <a:picLocks noChangeAspect="1"/>
            </p:cNvPicPr>
            <p:nvPr/>
          </p:nvPicPr>
          <p:blipFill>
            <a:blip r:embed="rId2"/>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09A89405-1C02-1210-332D-39C70305E787}"/>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796493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07577" y="253650"/>
            <a:ext cx="11865686" cy="633003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800" b="1">
                <a:effectLst/>
                <a:latin typeface="Tahoma" panose="020B0604030504040204" pitchFamily="34" charset="0"/>
                <a:ea typeface="Lucida Sans Unicode" panose="020B0602030504020204" pitchFamily="34" charset="0"/>
                <a:cs typeface="Verdana" panose="020B0604030504040204" pitchFamily="34" charset="0"/>
              </a:rPr>
              <a:t>Anexo 11. Reporte 2: Relación de Documentos de la Contraloría Social 2022, incorporados en la Página Electrónica de la IES.</a:t>
            </a:r>
            <a:endParaRPr lang="es-MX" sz="1800">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CuadroTexto 11">
            <a:extLst>
              <a:ext uri="{FF2B5EF4-FFF2-40B4-BE49-F238E27FC236}">
                <a16:creationId xmlns:a16="http://schemas.microsoft.com/office/drawing/2014/main" id="{13F21101-45F4-4B84-8990-37339075A023}"/>
              </a:ext>
            </a:extLst>
          </p:cNvPr>
          <p:cNvSpPr txBox="1"/>
          <p:nvPr/>
        </p:nvSpPr>
        <p:spPr>
          <a:xfrm>
            <a:off x="585482" y="4940037"/>
            <a:ext cx="11021036" cy="1394484"/>
          </a:xfrm>
          <a:prstGeom prst="rect">
            <a:avLst/>
          </a:prstGeom>
          <a:noFill/>
        </p:spPr>
        <p:txBody>
          <a:bodyPr wrap="square">
            <a:spAutoFit/>
          </a:bodyPr>
          <a:lstStyle/>
          <a:p>
            <a:pPr algn="just">
              <a:lnSpc>
                <a:spcPct val="107000"/>
              </a:lnSpc>
              <a:spcAft>
                <a:spcPts val="800"/>
              </a:spcAft>
            </a:pPr>
            <a:r>
              <a:rPr lang="es-MX" sz="1600" b="1" dirty="0">
                <a:latin typeface="Montserrat SemiBold" panose="020B0604020202020204"/>
                <a:ea typeface="Calibri" panose="020F0502020204030204" pitchFamily="34" charset="0"/>
                <a:cs typeface="Times New Roman" panose="02020603050405020304" pitchFamily="18" charset="0"/>
              </a:rPr>
              <a:t>En cuanto al reporte 2 “Relación de documentos incorporados en la página electrónica”, estos deben subirse desde un inicio conforme se plantea en el guion que se les está proporcionando en la capacitación, cualquier ajuste a este guion se les hará saber y deberán realizar los ajustes correspondientes ya que de no ser así al momento de la última revisión se registrarán como faltantes si no cumplen con el guion final.</a:t>
            </a:r>
          </a:p>
        </p:txBody>
      </p:sp>
      <p:pic>
        <p:nvPicPr>
          <p:cNvPr id="7" name="Imagen 6">
            <a:extLst>
              <a:ext uri="{FF2B5EF4-FFF2-40B4-BE49-F238E27FC236}">
                <a16:creationId xmlns:a16="http://schemas.microsoft.com/office/drawing/2014/main" id="{A5C5963A-4B32-4BE1-9E37-978D245C86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579" y="1546319"/>
            <a:ext cx="11080841" cy="3076563"/>
          </a:xfrm>
          <a:prstGeom prst="rect">
            <a:avLst/>
          </a:prstGeom>
          <a:noFill/>
          <a:ln>
            <a:noFill/>
          </a:ln>
        </p:spPr>
      </p:pic>
      <p:sp>
        <p:nvSpPr>
          <p:cNvPr id="13" name="CuadroTexto 12">
            <a:extLst>
              <a:ext uri="{FF2B5EF4-FFF2-40B4-BE49-F238E27FC236}">
                <a16:creationId xmlns:a16="http://schemas.microsoft.com/office/drawing/2014/main" id="{F36A5694-EB19-48AA-9CC5-91C7B167AA07}"/>
              </a:ext>
            </a:extLst>
          </p:cNvPr>
          <p:cNvSpPr txBox="1"/>
          <p:nvPr/>
        </p:nvSpPr>
        <p:spPr>
          <a:xfrm>
            <a:off x="346529" y="807739"/>
            <a:ext cx="11387782" cy="261610"/>
          </a:xfrm>
          <a:prstGeom prst="rect">
            <a:avLst/>
          </a:prstGeom>
          <a:noFill/>
        </p:spPr>
        <p:txBody>
          <a:bodyPr wrap="square">
            <a:spAutoFit/>
          </a:bodyPr>
          <a:lstStyle/>
          <a:p>
            <a:pPr algn="ctr"/>
            <a:r>
              <a:rPr lang="es-ES" sz="1100" b="1" dirty="0">
                <a:effectLst/>
                <a:latin typeface="Tahoma" panose="020B0604030504040204" pitchFamily="34" charset="0"/>
                <a:ea typeface="Lucida Sans Unicode" panose="020B0602030504020204" pitchFamily="34" charset="0"/>
                <a:cs typeface="Verdana" panose="020B0604030504040204" pitchFamily="34" charset="0"/>
              </a:rPr>
              <a:t>Anexo 11. Reporte 2: Relación de Documentos de la Contraloría Social 2023, incorporados en la Página Electrónica de la IES.</a:t>
            </a:r>
            <a:endParaRPr lang="es-MX" sz="1100" dirty="0">
              <a:effectLst/>
              <a:latin typeface="Verdana" panose="020B0604030504040204" pitchFamily="34" charset="0"/>
              <a:ea typeface="Verdana" panose="020B0604030504040204" pitchFamily="34" charset="0"/>
              <a:cs typeface="Verdana" panose="020B0604030504040204" pitchFamily="34" charset="0"/>
            </a:endParaRPr>
          </a:p>
        </p:txBody>
      </p:sp>
      <p:grpSp>
        <p:nvGrpSpPr>
          <p:cNvPr id="2" name="Grupo 1">
            <a:extLst>
              <a:ext uri="{FF2B5EF4-FFF2-40B4-BE49-F238E27FC236}">
                <a16:creationId xmlns:a16="http://schemas.microsoft.com/office/drawing/2014/main" id="{DFFBE726-9781-A40D-34CD-CEF50C24C16E}"/>
              </a:ext>
            </a:extLst>
          </p:cNvPr>
          <p:cNvGrpSpPr/>
          <p:nvPr/>
        </p:nvGrpSpPr>
        <p:grpSpPr>
          <a:xfrm>
            <a:off x="107577" y="274320"/>
            <a:ext cx="2521966" cy="426591"/>
            <a:chOff x="7993754" y="0"/>
            <a:chExt cx="4198245" cy="772541"/>
          </a:xfrm>
        </p:grpSpPr>
        <p:sp>
          <p:nvSpPr>
            <p:cNvPr id="3" name="Rectángulo 2">
              <a:extLst>
                <a:ext uri="{FF2B5EF4-FFF2-40B4-BE49-F238E27FC236}">
                  <a16:creationId xmlns:a16="http://schemas.microsoft.com/office/drawing/2014/main" id="{A8AFE8C6-5D54-501F-827F-BEDDEB9CD433}"/>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631CEC76-9933-0C5B-2DA1-28F7017BAEF6}"/>
                </a:ext>
              </a:extLst>
            </p:cNvPr>
            <p:cNvPicPr>
              <a:picLocks noChangeAspect="1"/>
            </p:cNvPicPr>
            <p:nvPr/>
          </p:nvPicPr>
          <p:blipFill>
            <a:blip r:embed="rId3"/>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1DFF6B11-B569-4359-54AA-50BFA5665C1C}"/>
                </a:ext>
              </a:extLst>
            </p:cNvPr>
            <p:cNvPicPr>
              <a:picLocks noChangeAspect="1"/>
            </p:cNvPicPr>
            <p:nvPr/>
          </p:nvPicPr>
          <p:blipFill rotWithShape="1">
            <a:blip r:embed="rId4"/>
            <a:srcRect l="25859" b="35882"/>
            <a:stretch/>
          </p:blipFill>
          <p:spPr>
            <a:xfrm>
              <a:off x="10734654" y="156290"/>
              <a:ext cx="1278300" cy="380014"/>
            </a:xfrm>
            <a:prstGeom prst="rect">
              <a:avLst/>
            </a:prstGeom>
          </p:spPr>
        </p:pic>
      </p:grpSp>
      <p:sp>
        <p:nvSpPr>
          <p:cNvPr id="6" name="Rectángulo 5">
            <a:extLst>
              <a:ext uri="{FF2B5EF4-FFF2-40B4-BE49-F238E27FC236}">
                <a16:creationId xmlns:a16="http://schemas.microsoft.com/office/drawing/2014/main" id="{C8DE2E48-8B2A-56A0-C2D6-E805B755C806}"/>
              </a:ext>
            </a:extLst>
          </p:cNvPr>
          <p:cNvSpPr/>
          <p:nvPr/>
        </p:nvSpPr>
        <p:spPr>
          <a:xfrm>
            <a:off x="8397380" y="1753299"/>
            <a:ext cx="327171" cy="1230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500" b="1" dirty="0"/>
              <a:t>2023</a:t>
            </a:r>
          </a:p>
        </p:txBody>
      </p:sp>
      <p:sp>
        <p:nvSpPr>
          <p:cNvPr id="8" name="Rectángulo 7">
            <a:extLst>
              <a:ext uri="{FF2B5EF4-FFF2-40B4-BE49-F238E27FC236}">
                <a16:creationId xmlns:a16="http://schemas.microsoft.com/office/drawing/2014/main" id="{385C54BA-5B2B-B2A8-F154-ECEEB243B85F}"/>
              </a:ext>
            </a:extLst>
          </p:cNvPr>
          <p:cNvSpPr/>
          <p:nvPr/>
        </p:nvSpPr>
        <p:spPr>
          <a:xfrm>
            <a:off x="7752826" y="1926684"/>
            <a:ext cx="327171" cy="1230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500" b="1" dirty="0"/>
              <a:t>2023</a:t>
            </a:r>
          </a:p>
        </p:txBody>
      </p:sp>
    </p:spTree>
    <p:extLst>
      <p:ext uri="{BB962C8B-B14F-4D97-AF65-F5344CB8AC3E}">
        <p14:creationId xmlns:p14="http://schemas.microsoft.com/office/powerpoint/2010/main" val="2941086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240253" y="1204915"/>
            <a:ext cx="11144922" cy="51727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 name="Rectángulo 1"/>
          <p:cNvSpPr/>
          <p:nvPr/>
        </p:nvSpPr>
        <p:spPr>
          <a:xfrm>
            <a:off x="806825" y="3246256"/>
            <a:ext cx="9314741" cy="2230995"/>
          </a:xfrm>
          <a:prstGeom prst="rect">
            <a:avLst/>
          </a:prstGeom>
        </p:spPr>
        <p:txBody>
          <a:bodyPr wrap="square">
            <a:spAutoFit/>
          </a:bodyPr>
          <a:lstStyle/>
          <a:p>
            <a:pPr algn="just">
              <a:lnSpc>
                <a:spcPct val="107000"/>
              </a:lnSpc>
              <a:spcAft>
                <a:spcPts val="800"/>
              </a:spcAft>
            </a:pPr>
            <a:r>
              <a:rPr lang="es-MX" sz="1400" b="1" dirty="0">
                <a:latin typeface="Montserrat SemiBold" panose="020B0604020202020204"/>
                <a:ea typeface="Calibri" panose="020F0502020204030204" pitchFamily="34" charset="0"/>
                <a:cs typeface="Times New Roman" panose="02020603050405020304" pitchFamily="18" charset="0"/>
              </a:rPr>
              <a:t>Ningún formato puede ser modificado o ajustado más que para el logotipo y nombre de la institución cuando corresponda.</a:t>
            </a:r>
          </a:p>
          <a:p>
            <a:pPr algn="just">
              <a:lnSpc>
                <a:spcPct val="107000"/>
              </a:lnSpc>
              <a:spcAft>
                <a:spcPts val="800"/>
              </a:spcAft>
            </a:pPr>
            <a:r>
              <a:rPr lang="es-MX" sz="1400" b="1" dirty="0">
                <a:latin typeface="Montserrat SemiBold" panose="020B0604020202020204"/>
                <a:ea typeface="Calibri" panose="020F0502020204030204" pitchFamily="34" charset="0"/>
                <a:cs typeface="Times New Roman" panose="02020603050405020304" pitchFamily="18" charset="0"/>
              </a:rPr>
              <a:t>Documento no firmado o no registrado correctamente no será tomado como válido.</a:t>
            </a:r>
          </a:p>
          <a:p>
            <a:pPr algn="just">
              <a:lnSpc>
                <a:spcPct val="107000"/>
              </a:lnSpc>
              <a:spcAft>
                <a:spcPts val="800"/>
              </a:spcAft>
            </a:pPr>
            <a:r>
              <a:rPr lang="es-ES_tradnl" sz="1400" b="1" dirty="0">
                <a:latin typeface="Montserrat SemiBold" panose="020B0604020202020204"/>
                <a:ea typeface="Calibri" panose="020F0502020204030204" pitchFamily="34" charset="0"/>
                <a:cs typeface="Times New Roman" panose="02020603050405020304" pitchFamily="18" charset="0"/>
              </a:rPr>
              <a:t>Se sugiere “No cambiar” a la persona encargada durante el ejercicio anual de la CS, porque en caso de que la IE decida hacerlo, la persona nueva no tendrá los conocimientos adecuados y por lo tanto posiblemente no se contarán con respuestas adecuadas y oportunas.</a:t>
            </a:r>
          </a:p>
          <a:p>
            <a:pPr algn="just">
              <a:lnSpc>
                <a:spcPct val="107000"/>
              </a:lnSpc>
              <a:spcAft>
                <a:spcPts val="800"/>
              </a:spcAft>
            </a:pPr>
            <a:r>
              <a:rPr lang="es-ES_tradnl" sz="1400" b="1" dirty="0">
                <a:latin typeface="Montserrat SemiBold" panose="020B0604020202020204"/>
                <a:ea typeface="Calibri" panose="020F0502020204030204" pitchFamily="34" charset="0"/>
                <a:cs typeface="Times New Roman" panose="02020603050405020304" pitchFamily="18" charset="0"/>
              </a:rPr>
              <a:t>Se sugiere “que tomen la capacitación” las personas que realmente van a llevar el seguimiento a la CS.</a:t>
            </a:r>
            <a:endParaRPr lang="es-MX" sz="1400" b="1" dirty="0">
              <a:latin typeface="Montserrat SemiBold" panose="020B0604020202020204"/>
              <a:ea typeface="Calibri" panose="020F0502020204030204" pitchFamily="34" charset="0"/>
              <a:cs typeface="Times New Roman" panose="02020603050405020304" pitchFamily="18" charset="0"/>
            </a:endParaRPr>
          </a:p>
        </p:txBody>
      </p:sp>
      <p:sp>
        <p:nvSpPr>
          <p:cNvPr id="7" name="Rectángulo 6"/>
          <p:cNvSpPr/>
          <p:nvPr/>
        </p:nvSpPr>
        <p:spPr>
          <a:xfrm>
            <a:off x="612693" y="1545334"/>
            <a:ext cx="10301384" cy="680251"/>
          </a:xfrm>
          <a:prstGeom prst="rect">
            <a:avLst/>
          </a:prstGeom>
        </p:spPr>
        <p:txBody>
          <a:bodyPr wrap="square">
            <a:spAutoFit/>
          </a:bodyPr>
          <a:lstStyle/>
          <a:p>
            <a:pPr algn="ctr">
              <a:lnSpc>
                <a:spcPct val="107000"/>
              </a:lnSpc>
              <a:spcAft>
                <a:spcPts val="800"/>
              </a:spcAft>
            </a:pPr>
            <a:r>
              <a:rPr lang="es-MX" b="1" dirty="0">
                <a:latin typeface="Montserrat SemiBold" panose="020B0604020202020204"/>
                <a:ea typeface="Calibri" panose="020F0502020204030204" pitchFamily="34" charset="0"/>
                <a:cs typeface="Times New Roman" panose="02020603050405020304" pitchFamily="18" charset="0"/>
              </a:rPr>
              <a:t>CONSIDERACIONES IMPORTANTES EN EL DESARROLLO DE LAS ACTIVIDADES DE CONTRALORÍA SOCIAL </a:t>
            </a:r>
            <a:endParaRPr lang="es-MX" b="1" dirty="0">
              <a:effectLst/>
              <a:latin typeface="Montserrat SemiBold" panose="020B0604020202020204"/>
              <a:ea typeface="Calibri" panose="020F0502020204030204" pitchFamily="34" charset="0"/>
              <a:cs typeface="Times New Roman" panose="02020603050405020304" pitchFamily="18" charset="0"/>
            </a:endParaRPr>
          </a:p>
        </p:txBody>
      </p:sp>
      <p:grpSp>
        <p:nvGrpSpPr>
          <p:cNvPr id="3" name="Grupo 2">
            <a:extLst>
              <a:ext uri="{FF2B5EF4-FFF2-40B4-BE49-F238E27FC236}">
                <a16:creationId xmlns:a16="http://schemas.microsoft.com/office/drawing/2014/main" id="{6C298686-134E-CCAA-5654-99884DDDAF80}"/>
              </a:ext>
            </a:extLst>
          </p:cNvPr>
          <p:cNvGrpSpPr/>
          <p:nvPr/>
        </p:nvGrpSpPr>
        <p:grpSpPr>
          <a:xfrm>
            <a:off x="113121" y="93608"/>
            <a:ext cx="2521966" cy="426591"/>
            <a:chOff x="7993754" y="0"/>
            <a:chExt cx="4198245" cy="772541"/>
          </a:xfrm>
        </p:grpSpPr>
        <p:sp>
          <p:nvSpPr>
            <p:cNvPr id="4" name="Rectángulo 3">
              <a:extLst>
                <a:ext uri="{FF2B5EF4-FFF2-40B4-BE49-F238E27FC236}">
                  <a16:creationId xmlns:a16="http://schemas.microsoft.com/office/drawing/2014/main" id="{9589C53E-4AB6-36D7-5CAF-F536E4711A0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4E5F41B8-A926-E9BF-04CF-A30611ADA40F}"/>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2D497364-E6A6-A90B-7CD8-2B1C6D745009}"/>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587163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527125" y="1129551"/>
            <a:ext cx="11144922" cy="51727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7" name="Rectángulo 6"/>
          <p:cNvSpPr/>
          <p:nvPr/>
        </p:nvSpPr>
        <p:spPr>
          <a:xfrm>
            <a:off x="344245" y="221892"/>
            <a:ext cx="6938682" cy="680251"/>
          </a:xfrm>
          <a:prstGeom prst="rect">
            <a:avLst/>
          </a:prstGeom>
        </p:spPr>
        <p:txBody>
          <a:bodyPr wrap="square">
            <a:spAutoFit/>
          </a:bodyPr>
          <a:lstStyle/>
          <a:p>
            <a:pPr>
              <a:lnSpc>
                <a:spcPct val="107000"/>
              </a:lnSpc>
              <a:spcAft>
                <a:spcPts val="800"/>
              </a:spcAft>
            </a:pPr>
            <a:r>
              <a:rPr lang="es-MX" b="1" dirty="0">
                <a:ln>
                  <a:solidFill>
                    <a:schemeClr val="bg1"/>
                  </a:solidFill>
                </a:ln>
                <a:solidFill>
                  <a:schemeClr val="bg1"/>
                </a:solidFill>
                <a:latin typeface="Montserrat SemiBold" panose="020B0604020202020204"/>
                <a:ea typeface="Calibri" panose="020F0502020204030204" pitchFamily="34" charset="0"/>
                <a:cs typeface="Times New Roman" panose="02020603050405020304" pitchFamily="18" charset="0"/>
              </a:rPr>
              <a:t>RECORDATORIOS IMPORTANTES EN EL DESARROLLO DE LAS ACTIVIDADES DE CONTRALORÍA SOCIAL </a:t>
            </a:r>
            <a:endParaRPr lang="es-MX" b="1" dirty="0">
              <a:ln>
                <a:solidFill>
                  <a:schemeClr val="bg1"/>
                </a:solidFill>
              </a:ln>
              <a:solidFill>
                <a:schemeClr val="bg1"/>
              </a:solidFill>
              <a:effectLst/>
              <a:latin typeface="Montserrat SemiBold" panose="020B0604020202020204"/>
              <a:ea typeface="Calibri" panose="020F0502020204030204" pitchFamily="34" charset="0"/>
              <a:cs typeface="Times New Roman" panose="02020603050405020304" pitchFamily="18" charset="0"/>
            </a:endParaRPr>
          </a:p>
        </p:txBody>
      </p:sp>
      <p:sp>
        <p:nvSpPr>
          <p:cNvPr id="3" name="Rectángulo 2"/>
          <p:cNvSpPr/>
          <p:nvPr/>
        </p:nvSpPr>
        <p:spPr>
          <a:xfrm>
            <a:off x="1325460" y="1761331"/>
            <a:ext cx="9759357" cy="3928063"/>
          </a:xfrm>
          <a:prstGeom prst="rect">
            <a:avLst/>
          </a:prstGeom>
        </p:spPr>
        <p:txBody>
          <a:bodyPr wrap="square">
            <a:spAutoFit/>
          </a:bodyPr>
          <a:lstStyle/>
          <a:p>
            <a:pPr marL="342900" lvl="0" indent="-342900" algn="just">
              <a:lnSpc>
                <a:spcPct val="107000"/>
              </a:lnSpc>
              <a:spcAft>
                <a:spcPts val="0"/>
              </a:spcAft>
              <a:buFont typeface="+mj-lt"/>
              <a:buAutoNum type="alphaLcParenR"/>
            </a:pPr>
            <a:r>
              <a:rPr lang="es-MX" dirty="0">
                <a:latin typeface="Montserrat SemiBold" panose="020B0604020202020204"/>
                <a:ea typeface="Calibri" panose="020F0502020204030204" pitchFamily="34" charset="0"/>
                <a:cs typeface="Times New Roman" panose="02020603050405020304" pitchFamily="18" charset="0"/>
              </a:rPr>
              <a:t>El enlace de la IE (UT/UP) es el responsable del cumplimiento de las actividades de CS, el cual, deberá ser correctamente orientado con los reportes 1 y 2 y con el material de capacitación, por parte del personal asignado de la </a:t>
            </a:r>
            <a:r>
              <a:rPr lang="es-MX" dirty="0" err="1">
                <a:latin typeface="Montserrat SemiBold" panose="020B0604020202020204"/>
                <a:ea typeface="Calibri" panose="020F0502020204030204" pitchFamily="34" charset="0"/>
                <a:cs typeface="Times New Roman" panose="02020603050405020304" pitchFamily="18" charset="0"/>
              </a:rPr>
              <a:t>DGUTyP</a:t>
            </a:r>
            <a:r>
              <a:rPr lang="es-MX" dirty="0">
                <a:latin typeface="Montserrat SemiBold" panose="020B0604020202020204"/>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mj-lt"/>
              <a:buAutoNum type="alphaLcParenR"/>
            </a:pPr>
            <a:r>
              <a:rPr lang="es-MX" dirty="0">
                <a:latin typeface="Montserrat SemiBold" panose="020B0604020202020204"/>
                <a:ea typeface="Calibri" panose="020F0502020204030204" pitchFamily="34" charset="0"/>
                <a:cs typeface="Times New Roman" panose="02020603050405020304" pitchFamily="18" charset="0"/>
              </a:rPr>
              <a:t>Los integrantes del comité deben ser responsables para proporcionar sus firmas en las minutas y comprender el trabajo realizado por parte del responsable.</a:t>
            </a:r>
          </a:p>
          <a:p>
            <a:pPr marL="342900" lvl="0" indent="-342900" algn="just">
              <a:lnSpc>
                <a:spcPct val="107000"/>
              </a:lnSpc>
              <a:spcAft>
                <a:spcPts val="0"/>
              </a:spcAft>
              <a:buFont typeface="+mj-lt"/>
              <a:buAutoNum type="alphaLcParenR"/>
            </a:pPr>
            <a:r>
              <a:rPr lang="es-MX" dirty="0">
                <a:latin typeface="Montserrat SemiBold" panose="020B0604020202020204"/>
                <a:ea typeface="Calibri" panose="020F0502020204030204" pitchFamily="34" charset="0"/>
                <a:cs typeface="Times New Roman" panose="02020603050405020304" pitchFamily="18" charset="0"/>
              </a:rPr>
              <a:t>La captura en el SICS es responsabilidad del Enlace de la IE (UT/UP) por lo que el cumplimiento de las fechas recae exclusivamente en él y no debe verse obstaculizado por la validación por parte del personal de la Dirección.</a:t>
            </a:r>
          </a:p>
          <a:p>
            <a:pPr marL="342900" lvl="0" indent="-342900" algn="just">
              <a:lnSpc>
                <a:spcPct val="107000"/>
              </a:lnSpc>
              <a:spcAft>
                <a:spcPts val="0"/>
              </a:spcAft>
              <a:buFont typeface="+mj-lt"/>
              <a:buAutoNum type="alphaLcParenR"/>
            </a:pPr>
            <a:r>
              <a:rPr lang="es-MX" dirty="0">
                <a:latin typeface="Montserrat SemiBold" panose="020B0604020202020204"/>
                <a:ea typeface="Calibri" panose="020F0502020204030204" pitchFamily="34" charset="0"/>
                <a:cs typeface="Times New Roman" panose="02020603050405020304" pitchFamily="18" charset="0"/>
              </a:rPr>
              <a:t>Puede haber una orientación entre pares y entre los miembros del personal de la </a:t>
            </a:r>
            <a:r>
              <a:rPr lang="es-MX" dirty="0" err="1">
                <a:latin typeface="Montserrat SemiBold" panose="020B0604020202020204"/>
                <a:ea typeface="Calibri" panose="020F0502020204030204" pitchFamily="34" charset="0"/>
                <a:cs typeface="Times New Roman" panose="02020603050405020304" pitchFamily="18" charset="0"/>
              </a:rPr>
              <a:t>DGUTyP</a:t>
            </a:r>
            <a:r>
              <a:rPr lang="es-MX" dirty="0">
                <a:latin typeface="Montserrat SemiBold" panose="020B0604020202020204"/>
                <a:ea typeface="Calibri" panose="020F0502020204030204" pitchFamily="34" charset="0"/>
                <a:cs typeface="Times New Roman" panose="02020603050405020304" pitchFamily="18" charset="0"/>
              </a:rPr>
              <a:t>, sin embargo el control de las actividades las lleva el encargado correspondiente y es quien da el último visto bueno.</a:t>
            </a:r>
          </a:p>
        </p:txBody>
      </p:sp>
      <p:grpSp>
        <p:nvGrpSpPr>
          <p:cNvPr id="2" name="Grupo 1">
            <a:extLst>
              <a:ext uri="{FF2B5EF4-FFF2-40B4-BE49-F238E27FC236}">
                <a16:creationId xmlns:a16="http://schemas.microsoft.com/office/drawing/2014/main" id="{70ECF5DC-2DD0-D744-A384-1D40F6D45D09}"/>
              </a:ext>
            </a:extLst>
          </p:cNvPr>
          <p:cNvGrpSpPr/>
          <p:nvPr/>
        </p:nvGrpSpPr>
        <p:grpSpPr>
          <a:xfrm>
            <a:off x="9325789" y="159014"/>
            <a:ext cx="2521966" cy="426591"/>
            <a:chOff x="7993754" y="0"/>
            <a:chExt cx="4198245" cy="772541"/>
          </a:xfrm>
        </p:grpSpPr>
        <p:sp>
          <p:nvSpPr>
            <p:cNvPr id="4" name="Rectángulo 3">
              <a:extLst>
                <a:ext uri="{FF2B5EF4-FFF2-40B4-BE49-F238E27FC236}">
                  <a16:creationId xmlns:a16="http://schemas.microsoft.com/office/drawing/2014/main" id="{1BC0C390-713C-8A7A-8E05-5CB31EB5908A}"/>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9C5BCF94-7DF1-5A2B-8D60-13B40C836307}"/>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754A942A-4367-CDFD-AD3D-2EE2B9154248}"/>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1127722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527125" y="1129551"/>
            <a:ext cx="11144922" cy="517275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7" name="Rectángulo 6"/>
          <p:cNvSpPr/>
          <p:nvPr/>
        </p:nvSpPr>
        <p:spPr>
          <a:xfrm>
            <a:off x="344245" y="221892"/>
            <a:ext cx="6938682" cy="680251"/>
          </a:xfrm>
          <a:prstGeom prst="rect">
            <a:avLst/>
          </a:prstGeom>
        </p:spPr>
        <p:txBody>
          <a:bodyPr wrap="square">
            <a:spAutoFit/>
          </a:bodyPr>
          <a:lstStyle/>
          <a:p>
            <a:pPr>
              <a:lnSpc>
                <a:spcPct val="107000"/>
              </a:lnSpc>
              <a:spcAft>
                <a:spcPts val="800"/>
              </a:spcAft>
            </a:pPr>
            <a:r>
              <a:rPr lang="es-MX" b="1" dirty="0">
                <a:ln>
                  <a:solidFill>
                    <a:schemeClr val="bg1"/>
                  </a:solidFill>
                </a:ln>
                <a:solidFill>
                  <a:schemeClr val="bg1"/>
                </a:solidFill>
                <a:latin typeface="Montserrat SemiBold" panose="020B0604020202020204"/>
                <a:ea typeface="Calibri" panose="020F0502020204030204" pitchFamily="34" charset="0"/>
                <a:cs typeface="Times New Roman" panose="02020603050405020304" pitchFamily="18" charset="0"/>
              </a:rPr>
              <a:t>RECORDATORIOS IMPORTANTES EN EL DESARROLLO DE LAS ACTIVIDADES DE CONTRALORÍA SOCIAL </a:t>
            </a:r>
            <a:endParaRPr lang="es-MX" b="1" dirty="0">
              <a:ln>
                <a:solidFill>
                  <a:schemeClr val="bg1"/>
                </a:solidFill>
              </a:ln>
              <a:solidFill>
                <a:schemeClr val="bg1"/>
              </a:solidFill>
              <a:effectLst/>
              <a:latin typeface="Montserrat SemiBold" panose="020B0604020202020204"/>
              <a:ea typeface="Calibri" panose="020F0502020204030204" pitchFamily="34" charset="0"/>
              <a:cs typeface="Times New Roman" panose="02020603050405020304" pitchFamily="18" charset="0"/>
            </a:endParaRPr>
          </a:p>
        </p:txBody>
      </p:sp>
      <p:sp>
        <p:nvSpPr>
          <p:cNvPr id="3" name="Rectángulo 2"/>
          <p:cNvSpPr/>
          <p:nvPr/>
        </p:nvSpPr>
        <p:spPr>
          <a:xfrm>
            <a:off x="1526795" y="1761331"/>
            <a:ext cx="9297963" cy="3631700"/>
          </a:xfrm>
          <a:prstGeom prst="rect">
            <a:avLst/>
          </a:prstGeom>
        </p:spPr>
        <p:txBody>
          <a:bodyPr wrap="square">
            <a:spAutoFit/>
          </a:bodyPr>
          <a:lstStyle/>
          <a:p>
            <a:pPr lvl="0" algn="just">
              <a:lnSpc>
                <a:spcPct val="107000"/>
              </a:lnSpc>
              <a:spcAft>
                <a:spcPts val="0"/>
              </a:spcAft>
            </a:pPr>
            <a:r>
              <a:rPr lang="es-MX" dirty="0">
                <a:latin typeface="Montserrat SemiBold" panose="020B0604020202020204"/>
                <a:ea typeface="Calibri" panose="020F0502020204030204" pitchFamily="34" charset="0"/>
                <a:cs typeface="Times New Roman" panose="02020603050405020304" pitchFamily="18" charset="0"/>
              </a:rPr>
              <a:t>e) Se pide de su comprensión para ayudarnos a no triangular información, todos los documentos deberán dirigirse a la persona encargada con copia según corresponda y cualquier solicitud de información de nuestra parte deberá entenderse como una solicitud de apoyo para la ubicación de sus documentos.</a:t>
            </a:r>
          </a:p>
          <a:p>
            <a:pPr lvl="0" algn="just">
              <a:lnSpc>
                <a:spcPct val="107000"/>
              </a:lnSpc>
              <a:spcAft>
                <a:spcPts val="0"/>
              </a:spcAft>
            </a:pPr>
            <a:endParaRPr lang="es-MX" dirty="0">
              <a:latin typeface="Montserrat SemiBold" panose="020B0604020202020204"/>
              <a:ea typeface="Calibri" panose="020F0502020204030204" pitchFamily="34" charset="0"/>
              <a:cs typeface="Times New Roman" panose="02020603050405020304" pitchFamily="18" charset="0"/>
            </a:endParaRPr>
          </a:p>
          <a:p>
            <a:pPr lvl="0" algn="just">
              <a:lnSpc>
                <a:spcPct val="107000"/>
              </a:lnSpc>
              <a:spcAft>
                <a:spcPts val="0"/>
              </a:spcAft>
            </a:pPr>
            <a:r>
              <a:rPr lang="es-MX" dirty="0">
                <a:latin typeface="Montserrat SemiBold" panose="020B0604020202020204"/>
                <a:ea typeface="Calibri" panose="020F0502020204030204" pitchFamily="34" charset="0"/>
                <a:cs typeface="Times New Roman" panose="02020603050405020304" pitchFamily="18" charset="0"/>
              </a:rPr>
              <a:t>f) Los avances son recordatorios de cómo se está cumpliendo con las actividades de CS y dado que es de conocimiento que tanto en las instituciones como de nuestra parte se realizan todo tipo de  actividades más, deberá tomarse como herramienta de apoyo y no como un señalamiento de incumplimiento definitivo y deberá tomarse como complemento de control para que no falte ningún documento.</a:t>
            </a:r>
            <a:endParaRPr lang="es-MX" dirty="0">
              <a:effectLst/>
              <a:latin typeface="Montserrat SemiBold" panose="020B0604020202020204"/>
              <a:ea typeface="Calibri" panose="020F0502020204030204" pitchFamily="34" charset="0"/>
              <a:cs typeface="Times New Roman" panose="02020603050405020304" pitchFamily="18" charset="0"/>
            </a:endParaRPr>
          </a:p>
        </p:txBody>
      </p:sp>
      <p:grpSp>
        <p:nvGrpSpPr>
          <p:cNvPr id="2" name="Grupo 1">
            <a:extLst>
              <a:ext uri="{FF2B5EF4-FFF2-40B4-BE49-F238E27FC236}">
                <a16:creationId xmlns:a16="http://schemas.microsoft.com/office/drawing/2014/main" id="{7F74A2F4-0FCF-52FF-F84F-2774A0BD7A61}"/>
              </a:ext>
            </a:extLst>
          </p:cNvPr>
          <p:cNvGrpSpPr/>
          <p:nvPr/>
        </p:nvGrpSpPr>
        <p:grpSpPr>
          <a:xfrm>
            <a:off x="9325789" y="173775"/>
            <a:ext cx="2521966" cy="426591"/>
            <a:chOff x="7993754" y="0"/>
            <a:chExt cx="4198245" cy="772541"/>
          </a:xfrm>
        </p:grpSpPr>
        <p:sp>
          <p:nvSpPr>
            <p:cNvPr id="4" name="Rectángulo 3">
              <a:extLst>
                <a:ext uri="{FF2B5EF4-FFF2-40B4-BE49-F238E27FC236}">
                  <a16:creationId xmlns:a16="http://schemas.microsoft.com/office/drawing/2014/main" id="{225AFAEB-D003-B9D8-CB96-0D19B8962FD6}"/>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CEBA834B-09B5-A2CF-DD92-F256F2FC7853}"/>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C324B930-F00B-AE09-52D3-BF2AFD035D03}"/>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14467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p:cNvSpPr/>
          <p:nvPr/>
        </p:nvSpPr>
        <p:spPr>
          <a:xfrm>
            <a:off x="547488" y="681761"/>
            <a:ext cx="10118974"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_tradnl" sz="1600" b="1" dirty="0">
                <a:solidFill>
                  <a:schemeClr val="dk1"/>
                </a:solidFill>
                <a:latin typeface="Montserrat SemiBold" panose="020B0604020202020204"/>
                <a:ea typeface="MS Mincho"/>
              </a:rPr>
              <a:t>Ubicar una liga de acceso para consultar la información concerniente a la Contraloría Social del PFCE, utilizando para ello el siguiente logotipo:</a:t>
            </a:r>
            <a:endParaRPr lang="es-MX" sz="1600" b="1" dirty="0">
              <a:solidFill>
                <a:schemeClr val="dk1"/>
              </a:solidFill>
              <a:latin typeface="Montserrat SemiBold" panose="020B0604020202020204"/>
              <a:ea typeface="MS Mincho"/>
            </a:endParaRPr>
          </a:p>
        </p:txBody>
      </p:sp>
      <p:sp>
        <p:nvSpPr>
          <p:cNvPr id="15" name="Rectángulo 14"/>
          <p:cNvSpPr/>
          <p:nvPr/>
        </p:nvSpPr>
        <p:spPr>
          <a:xfrm>
            <a:off x="547488" y="1937466"/>
            <a:ext cx="1011897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s-ES_tradnl" sz="1600" b="1" dirty="0">
                <a:solidFill>
                  <a:schemeClr val="dk1"/>
                </a:solidFill>
                <a:latin typeface="Montserrat SemiBold" panose="020B0604020202020204"/>
                <a:ea typeface="MS Mincho"/>
              </a:rPr>
              <a:t>Al ingresar debe estar diferenciado el ejercicio fiscal que se trate y el Programa, para estar en condiciones de diferenciarlos y consultarlos en los próximos años, como se muestra a continuación:</a:t>
            </a:r>
            <a:endParaRPr lang="es-MX" sz="1600" b="1" dirty="0">
              <a:solidFill>
                <a:schemeClr val="dk1"/>
              </a:solidFill>
              <a:latin typeface="Montserrat SemiBold" panose="020B0604020202020204"/>
              <a:ea typeface="MS Mincho"/>
            </a:endParaRPr>
          </a:p>
        </p:txBody>
      </p:sp>
      <p:sp>
        <p:nvSpPr>
          <p:cNvPr id="16" name="Rectángulo 15"/>
          <p:cNvSpPr/>
          <p:nvPr/>
        </p:nvSpPr>
        <p:spPr>
          <a:xfrm>
            <a:off x="572650" y="203203"/>
            <a:ext cx="8207696" cy="338554"/>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s-ES_tradnl" sz="1600" b="1" dirty="0">
                <a:latin typeface="Montserrat SemiBold" panose="020B0604020202020204"/>
                <a:ea typeface="MS Mincho"/>
              </a:rPr>
              <a:t>Cada IE deberá realizar en su respectiva página WEB lo siguiente:</a:t>
            </a:r>
            <a:endParaRPr lang="es-MX" sz="2400" b="1" dirty="0">
              <a:latin typeface="Montserrat SemiBold" panose="020B0604020202020204"/>
            </a:endParaRPr>
          </a:p>
        </p:txBody>
      </p:sp>
      <p:sp>
        <p:nvSpPr>
          <p:cNvPr id="18" name="Rectángulo 17"/>
          <p:cNvSpPr/>
          <p:nvPr/>
        </p:nvSpPr>
        <p:spPr>
          <a:xfrm>
            <a:off x="547484" y="4644407"/>
            <a:ext cx="923684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2020 del Programa para el Desarrollo Profesional Docente 2019</a:t>
            </a:r>
            <a:endParaRPr lang="es-MX" sz="1400" b="1" dirty="0">
              <a:solidFill>
                <a:schemeClr val="dk1"/>
              </a:solidFill>
              <a:latin typeface="Montserrat SemiBold" panose="020B0604020202020204"/>
              <a:ea typeface="MS Mincho"/>
            </a:endParaRPr>
          </a:p>
        </p:txBody>
      </p:sp>
      <p:sp>
        <p:nvSpPr>
          <p:cNvPr id="21" name="Rectángulo 20"/>
          <p:cNvSpPr/>
          <p:nvPr/>
        </p:nvSpPr>
        <p:spPr>
          <a:xfrm>
            <a:off x="547484" y="5077137"/>
            <a:ext cx="9236847"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2019 del Programa para el Desarrollo Profesional Docente 2018</a:t>
            </a:r>
            <a:endParaRPr lang="es-MX" sz="1400" b="1" dirty="0">
              <a:solidFill>
                <a:schemeClr val="dk1"/>
              </a:solidFill>
              <a:latin typeface="Montserrat SemiBold" panose="020B0604020202020204"/>
              <a:ea typeface="MS Mincho"/>
            </a:endParaRPr>
          </a:p>
        </p:txBody>
      </p:sp>
      <p:sp>
        <p:nvSpPr>
          <p:cNvPr id="19" name="Rectángulo 18"/>
          <p:cNvSpPr/>
          <p:nvPr/>
        </p:nvSpPr>
        <p:spPr>
          <a:xfrm>
            <a:off x="572649" y="5538804"/>
            <a:ext cx="9236847"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2018 del Programa para el Desarrollo Profesional Docente 2017</a:t>
            </a:r>
            <a:endParaRPr lang="es-MX" sz="1400" b="1" dirty="0">
              <a:solidFill>
                <a:schemeClr val="dk1"/>
              </a:solidFill>
              <a:latin typeface="Montserrat SemiBold" panose="020B0604020202020204"/>
              <a:ea typeface="MS Mincho"/>
            </a:endParaRPr>
          </a:p>
        </p:txBody>
      </p:sp>
      <p:sp>
        <p:nvSpPr>
          <p:cNvPr id="20" name="Rectángulo 19"/>
          <p:cNvSpPr/>
          <p:nvPr/>
        </p:nvSpPr>
        <p:spPr>
          <a:xfrm>
            <a:off x="547484" y="2928953"/>
            <a:ext cx="9236846"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2023 del Programa para el Desarrollo Profesional Docente 2023</a:t>
            </a:r>
            <a:endParaRPr lang="es-MX" sz="1400" b="1" dirty="0">
              <a:solidFill>
                <a:schemeClr val="dk1"/>
              </a:solidFill>
              <a:latin typeface="Montserrat SemiBold" panose="020B0604020202020204"/>
              <a:ea typeface="MS Mincho"/>
            </a:endParaRPr>
          </a:p>
        </p:txBody>
      </p:sp>
      <p:sp>
        <p:nvSpPr>
          <p:cNvPr id="13" name="Rectángulo 12">
            <a:extLst>
              <a:ext uri="{FF2B5EF4-FFF2-40B4-BE49-F238E27FC236}">
                <a16:creationId xmlns:a16="http://schemas.microsoft.com/office/drawing/2014/main" id="{0BDB8EAB-21A6-4A0C-8CB0-8189613B4F96}"/>
              </a:ext>
            </a:extLst>
          </p:cNvPr>
          <p:cNvSpPr/>
          <p:nvPr/>
        </p:nvSpPr>
        <p:spPr>
          <a:xfrm>
            <a:off x="547484" y="4193501"/>
            <a:ext cx="923684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2021 del Programa para el Desarrollo Profesional Docente 2020</a:t>
            </a:r>
            <a:endParaRPr lang="es-MX" sz="1400" b="1" dirty="0">
              <a:solidFill>
                <a:schemeClr val="dk1"/>
              </a:solidFill>
              <a:latin typeface="Montserrat SemiBold" panose="020B0604020202020204"/>
              <a:ea typeface="MS Mincho"/>
            </a:endParaRPr>
          </a:p>
        </p:txBody>
      </p:sp>
      <p:sp>
        <p:nvSpPr>
          <p:cNvPr id="2" name="Rectángulo 1">
            <a:extLst>
              <a:ext uri="{FF2B5EF4-FFF2-40B4-BE49-F238E27FC236}">
                <a16:creationId xmlns:a16="http://schemas.microsoft.com/office/drawing/2014/main" id="{875106FA-4F17-D65F-D949-26F7BEE2670D}"/>
              </a:ext>
            </a:extLst>
          </p:cNvPr>
          <p:cNvSpPr/>
          <p:nvPr/>
        </p:nvSpPr>
        <p:spPr>
          <a:xfrm>
            <a:off x="547489" y="3353333"/>
            <a:ext cx="923684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2023 del Programa para el Desarrollo Profesional Docente 2022</a:t>
            </a:r>
            <a:endParaRPr lang="es-MX" sz="1400" b="1" dirty="0">
              <a:solidFill>
                <a:schemeClr val="dk1"/>
              </a:solidFill>
              <a:latin typeface="Montserrat SemiBold" panose="020B0604020202020204"/>
              <a:ea typeface="MS Mincho"/>
            </a:endParaRPr>
          </a:p>
        </p:txBody>
      </p:sp>
      <p:grpSp>
        <p:nvGrpSpPr>
          <p:cNvPr id="3" name="Grupo 2">
            <a:extLst>
              <a:ext uri="{FF2B5EF4-FFF2-40B4-BE49-F238E27FC236}">
                <a16:creationId xmlns:a16="http://schemas.microsoft.com/office/drawing/2014/main" id="{0890C7A8-F307-1B5B-6AB2-97C42BE034D3}"/>
              </a:ext>
            </a:extLst>
          </p:cNvPr>
          <p:cNvGrpSpPr/>
          <p:nvPr/>
        </p:nvGrpSpPr>
        <p:grpSpPr>
          <a:xfrm>
            <a:off x="3661664" y="6000470"/>
            <a:ext cx="2521966" cy="426591"/>
            <a:chOff x="7993754" y="0"/>
            <a:chExt cx="4198245" cy="772541"/>
          </a:xfrm>
        </p:grpSpPr>
        <p:sp>
          <p:nvSpPr>
            <p:cNvPr id="4" name="Rectángulo 3">
              <a:extLst>
                <a:ext uri="{FF2B5EF4-FFF2-40B4-BE49-F238E27FC236}">
                  <a16:creationId xmlns:a16="http://schemas.microsoft.com/office/drawing/2014/main" id="{D50FA85D-B4F5-4E03-33BC-94F0ADCEDE54}"/>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BF651236-4A42-245A-7219-964B1D38DBF2}"/>
                </a:ext>
              </a:extLst>
            </p:cNvPr>
            <p:cNvPicPr>
              <a:picLocks noChangeAspect="1"/>
            </p:cNvPicPr>
            <p:nvPr/>
          </p:nvPicPr>
          <p:blipFill>
            <a:blip r:embed="rId2"/>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95DE6A36-AFB8-B8D4-4DF8-A497D6641B7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8" name="Imagen 7" descr="Logotipo&#10;&#10;Descripción generada automáticamente">
            <a:extLst>
              <a:ext uri="{FF2B5EF4-FFF2-40B4-BE49-F238E27FC236}">
                <a16:creationId xmlns:a16="http://schemas.microsoft.com/office/drawing/2014/main" id="{20313616-107D-9E2F-B268-CAA88730EB1F}"/>
              </a:ext>
            </a:extLst>
          </p:cNvPr>
          <p:cNvPicPr>
            <a:picLocks noChangeAspect="1"/>
          </p:cNvPicPr>
          <p:nvPr/>
        </p:nvPicPr>
        <p:blipFill>
          <a:blip r:embed="rId4"/>
          <a:stretch>
            <a:fillRect/>
          </a:stretch>
        </p:blipFill>
        <p:spPr>
          <a:xfrm>
            <a:off x="4740465" y="1272737"/>
            <a:ext cx="1523943" cy="645539"/>
          </a:xfrm>
          <a:prstGeom prst="rect">
            <a:avLst/>
          </a:prstGeom>
        </p:spPr>
      </p:pic>
      <p:sp>
        <p:nvSpPr>
          <p:cNvPr id="10" name="Rectángulo 9">
            <a:extLst>
              <a:ext uri="{FF2B5EF4-FFF2-40B4-BE49-F238E27FC236}">
                <a16:creationId xmlns:a16="http://schemas.microsoft.com/office/drawing/2014/main" id="{42650017-FBDE-295B-F9F7-C44AC6A041BD}"/>
              </a:ext>
            </a:extLst>
          </p:cNvPr>
          <p:cNvSpPr/>
          <p:nvPr/>
        </p:nvSpPr>
        <p:spPr>
          <a:xfrm>
            <a:off x="547484" y="3760104"/>
            <a:ext cx="923684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Wingdings" panose="05000000000000000000" pitchFamily="2" charset="2"/>
              <a:buChar char="q"/>
            </a:pPr>
            <a:r>
              <a:rPr lang="es-ES_tradnl" sz="1400" b="1" dirty="0">
                <a:solidFill>
                  <a:schemeClr val="dk1"/>
                </a:solidFill>
                <a:latin typeface="Montserrat SemiBold" panose="020B0604020202020204"/>
                <a:ea typeface="MS Mincho"/>
              </a:rPr>
              <a:t>Contraloría Social 2023 del Programa para el Desarrollo Profesional Docente 202</a:t>
            </a:r>
            <a:r>
              <a:rPr lang="es-ES_tradnl" sz="1400" b="1" dirty="0">
                <a:latin typeface="Montserrat SemiBold" panose="020B0604020202020204"/>
                <a:ea typeface="MS Mincho"/>
              </a:rPr>
              <a:t>1</a:t>
            </a:r>
            <a:endParaRPr lang="es-MX" sz="1400" b="1" dirty="0">
              <a:solidFill>
                <a:schemeClr val="dk1"/>
              </a:solidFill>
              <a:latin typeface="Montserrat SemiBold" panose="020B0604020202020204"/>
              <a:ea typeface="MS Mincho"/>
            </a:endParaRPr>
          </a:p>
        </p:txBody>
      </p:sp>
    </p:spTree>
    <p:extLst>
      <p:ext uri="{BB962C8B-B14F-4D97-AF65-F5344CB8AC3E}">
        <p14:creationId xmlns:p14="http://schemas.microsoft.com/office/powerpoint/2010/main" val="3017489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391F2382-58EC-8B5E-029A-46CFCCA16481}"/>
              </a:ext>
            </a:extLst>
          </p:cNvPr>
          <p:cNvSpPr/>
          <p:nvPr/>
        </p:nvSpPr>
        <p:spPr>
          <a:xfrm>
            <a:off x="2939323" y="65014"/>
            <a:ext cx="6238233" cy="67279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pSp>
        <p:nvGrpSpPr>
          <p:cNvPr id="3" name="Grupo 2">
            <a:extLst>
              <a:ext uri="{FF2B5EF4-FFF2-40B4-BE49-F238E27FC236}">
                <a16:creationId xmlns:a16="http://schemas.microsoft.com/office/drawing/2014/main" id="{5534511D-4B55-831B-7CC6-050CFCFEEF78}"/>
              </a:ext>
            </a:extLst>
          </p:cNvPr>
          <p:cNvGrpSpPr/>
          <p:nvPr/>
        </p:nvGrpSpPr>
        <p:grpSpPr>
          <a:xfrm>
            <a:off x="113121" y="93608"/>
            <a:ext cx="2521966" cy="426591"/>
            <a:chOff x="7993754" y="0"/>
            <a:chExt cx="4198245" cy="772541"/>
          </a:xfrm>
        </p:grpSpPr>
        <p:sp>
          <p:nvSpPr>
            <p:cNvPr id="6" name="Rectángulo 5">
              <a:extLst>
                <a:ext uri="{FF2B5EF4-FFF2-40B4-BE49-F238E27FC236}">
                  <a16:creationId xmlns:a16="http://schemas.microsoft.com/office/drawing/2014/main" id="{7762AE51-E1DA-991C-8557-8FFF35491321}"/>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7" name="Imagen 6" descr="Logotipo&#10;&#10;Descripción generada automáticamente con confianza baja">
              <a:extLst>
                <a:ext uri="{FF2B5EF4-FFF2-40B4-BE49-F238E27FC236}">
                  <a16:creationId xmlns:a16="http://schemas.microsoft.com/office/drawing/2014/main" id="{970E6078-8CB6-A3A3-8CA3-79FEAB41892E}"/>
                </a:ext>
              </a:extLst>
            </p:cNvPr>
            <p:cNvPicPr>
              <a:picLocks noChangeAspect="1"/>
            </p:cNvPicPr>
            <p:nvPr/>
          </p:nvPicPr>
          <p:blipFill>
            <a:blip r:embed="rId2"/>
            <a:stretch>
              <a:fillRect/>
            </a:stretch>
          </p:blipFill>
          <p:spPr>
            <a:xfrm>
              <a:off x="7993755" y="0"/>
              <a:ext cx="2798182" cy="772541"/>
            </a:xfrm>
            <a:prstGeom prst="rect">
              <a:avLst/>
            </a:prstGeom>
          </p:spPr>
        </p:pic>
        <p:pic>
          <p:nvPicPr>
            <p:cNvPr id="8" name="Imagen 7">
              <a:extLst>
                <a:ext uri="{FF2B5EF4-FFF2-40B4-BE49-F238E27FC236}">
                  <a16:creationId xmlns:a16="http://schemas.microsoft.com/office/drawing/2014/main" id="{5D80CB37-4AD8-A4BF-41AF-7FD347C386F7}"/>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3" name="Imagen 12">
            <a:extLst>
              <a:ext uri="{FF2B5EF4-FFF2-40B4-BE49-F238E27FC236}">
                <a16:creationId xmlns:a16="http://schemas.microsoft.com/office/drawing/2014/main" id="{E44AE578-403A-1EA9-0DAF-406F27E084CE}"/>
              </a:ext>
            </a:extLst>
          </p:cNvPr>
          <p:cNvPicPr>
            <a:picLocks noChangeAspect="1"/>
          </p:cNvPicPr>
          <p:nvPr/>
        </p:nvPicPr>
        <p:blipFill>
          <a:blip r:embed="rId4"/>
          <a:stretch>
            <a:fillRect/>
          </a:stretch>
        </p:blipFill>
        <p:spPr>
          <a:xfrm>
            <a:off x="3451474" y="65014"/>
            <a:ext cx="5029796" cy="1454101"/>
          </a:xfrm>
          <a:prstGeom prst="rect">
            <a:avLst/>
          </a:prstGeom>
        </p:spPr>
      </p:pic>
      <p:graphicFrame>
        <p:nvGraphicFramePr>
          <p:cNvPr id="14" name="Tabla 13">
            <a:extLst>
              <a:ext uri="{FF2B5EF4-FFF2-40B4-BE49-F238E27FC236}">
                <a16:creationId xmlns:a16="http://schemas.microsoft.com/office/drawing/2014/main" id="{143B383B-BA46-D3DD-5293-4FA3F53E9E58}"/>
              </a:ext>
            </a:extLst>
          </p:cNvPr>
          <p:cNvGraphicFramePr>
            <a:graphicFrameLocks noGrp="1"/>
          </p:cNvGraphicFramePr>
          <p:nvPr>
            <p:extLst>
              <p:ext uri="{D42A27DB-BD31-4B8C-83A1-F6EECF244321}">
                <p14:modId xmlns:p14="http://schemas.microsoft.com/office/powerpoint/2010/main" val="2820040506"/>
              </p:ext>
            </p:extLst>
          </p:nvPr>
        </p:nvGraphicFramePr>
        <p:xfrm>
          <a:off x="3451474" y="1256089"/>
          <a:ext cx="4828883" cy="5532827"/>
        </p:xfrm>
        <a:graphic>
          <a:graphicData uri="http://schemas.openxmlformats.org/drawingml/2006/table">
            <a:tbl>
              <a:tblPr firstRow="1" firstCol="1" bandRow="1"/>
              <a:tblGrid>
                <a:gridCol w="4828883">
                  <a:extLst>
                    <a:ext uri="{9D8B030D-6E8A-4147-A177-3AD203B41FA5}">
                      <a16:colId xmlns:a16="http://schemas.microsoft.com/office/drawing/2014/main" val="3349804570"/>
                    </a:ext>
                  </a:extLst>
                </a:gridCol>
              </a:tblGrid>
              <a:tr h="5532827">
                <a:tc>
                  <a:txBody>
                    <a:bodyPr/>
                    <a:lstStyle/>
                    <a:p>
                      <a:pPr algn="just">
                        <a:lnSpc>
                          <a:spcPct val="115000"/>
                        </a:lnSpc>
                        <a:spcAft>
                          <a:spcPts val="1000"/>
                        </a:spcAft>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Conforme a lo dispuesto por la Ley General de Desarrollo Social, la Contraloría Social constituye una práctica de transparencia, de rendición de cuentas y se convierte en un mecanismo para los beneficiarios, para que de manera organizada verifiquen el cumplimiento de las metas y la correcta aplicación de los recursos públicos asignados a diferentes Programas Federales.</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Documentos</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Formatos</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Marco Normativo</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Difusión </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Capacitación</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Directorio</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ourier New" panose="02070309020205020404" pitchFamily="49" charset="0"/>
                        <a:buChar char="o"/>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Atención a Quejas y Denuncias </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ES" sz="1400" b="1" dirty="0">
                          <a:solidFill>
                            <a:srgbClr val="000000"/>
                          </a:solidFill>
                          <a:effectLst/>
                          <a:latin typeface="Rockwell Condensed" panose="02060603050405020104" pitchFamily="18" charset="0"/>
                          <a:ea typeface="Times New Roman" panose="02020603050405020304" pitchFamily="18" charset="0"/>
                          <a:cs typeface="Aharoni" panose="02010803020104030203" pitchFamily="2" charset="-79"/>
                        </a:rPr>
                        <a:t> </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Enlace de la Contraloría Social del Programa</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Nombre, Puesto:</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Teléfonos: </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Correo electrónico: </a:t>
                      </a:r>
                      <a:endParaRPr lang="es-MX" sz="105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pPr>
                      <a:r>
                        <a:rPr lang="es-MX"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05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15000"/>
                        </a:lnSpc>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"Este programa es público ajeno a cualquier partido político. Queda prohibido el uso para fines distintos a los establecidos en el programa. Quien haga uso indebido de los recursos de este programa deberá ser denunciado y sancionado con la ley aplicable y ante la autoridad competente".</a:t>
                      </a:r>
                      <a:endParaRPr lang="es-MX"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3108" marR="43108"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2307032"/>
                  </a:ext>
                </a:extLst>
              </a:tr>
            </a:tbl>
          </a:graphicData>
        </a:graphic>
      </p:graphicFrame>
    </p:spTree>
    <p:extLst>
      <p:ext uri="{BB962C8B-B14F-4D97-AF65-F5344CB8AC3E}">
        <p14:creationId xmlns:p14="http://schemas.microsoft.com/office/powerpoint/2010/main" val="401324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ángulo 28"/>
          <p:cNvSpPr/>
          <p:nvPr/>
        </p:nvSpPr>
        <p:spPr>
          <a:xfrm>
            <a:off x="192947" y="50677"/>
            <a:ext cx="10628285" cy="675664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grpSp>
        <p:nvGrpSpPr>
          <p:cNvPr id="2" name="Grupo 1">
            <a:extLst>
              <a:ext uri="{FF2B5EF4-FFF2-40B4-BE49-F238E27FC236}">
                <a16:creationId xmlns:a16="http://schemas.microsoft.com/office/drawing/2014/main" id="{57A2BFBF-96AB-EE35-FE68-38D6845389CE}"/>
              </a:ext>
            </a:extLst>
          </p:cNvPr>
          <p:cNvGrpSpPr/>
          <p:nvPr/>
        </p:nvGrpSpPr>
        <p:grpSpPr>
          <a:xfrm>
            <a:off x="10956022" y="101356"/>
            <a:ext cx="1168138" cy="309706"/>
            <a:chOff x="7993754" y="0"/>
            <a:chExt cx="4198245" cy="772541"/>
          </a:xfrm>
        </p:grpSpPr>
        <p:sp>
          <p:nvSpPr>
            <p:cNvPr id="3" name="Rectángulo 2">
              <a:extLst>
                <a:ext uri="{FF2B5EF4-FFF2-40B4-BE49-F238E27FC236}">
                  <a16:creationId xmlns:a16="http://schemas.microsoft.com/office/drawing/2014/main" id="{7441356A-2A5D-3046-3992-EF97982A38F6}"/>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6F5D4D06-7A56-F35C-A825-BDD582D908EF}"/>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4FB1BDBD-79A7-2A8E-6070-6B3A33D93990}"/>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
        <p:nvSpPr>
          <p:cNvPr id="12" name="Rectangle 1">
            <a:extLst>
              <a:ext uri="{FF2B5EF4-FFF2-40B4-BE49-F238E27FC236}">
                <a16:creationId xmlns:a16="http://schemas.microsoft.com/office/drawing/2014/main" id="{3B75920D-9D36-7F22-C001-496CF4AF00BC}"/>
              </a:ext>
            </a:extLst>
          </p:cNvPr>
          <p:cNvSpPr>
            <a:spLocks noChangeArrowheads="1"/>
          </p:cNvSpPr>
          <p:nvPr/>
        </p:nvSpPr>
        <p:spPr bwMode="auto">
          <a:xfrm>
            <a:off x="4705350" y="1065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s-MX" altLang="es-MX" sz="1800" b="0" i="0" u="none" strike="noStrike" cap="none" normalizeH="0" baseline="0">
                <a:ln>
                  <a:noFill/>
                </a:ln>
                <a:solidFill>
                  <a:schemeClr val="tx1"/>
                </a:solidFill>
                <a:effectLst/>
                <a:latin typeface="Arial" panose="020B0604020202020204" pitchFamily="34" charset="0"/>
              </a:rPr>
            </a:br>
            <a:endParaRPr kumimoji="0" lang="es-MX" altLang="es-MX" sz="1800" b="0" i="0" u="none" strike="noStrike" cap="none" normalizeH="0" baseline="0">
              <a:ln>
                <a:noFill/>
              </a:ln>
              <a:solidFill>
                <a:schemeClr val="tx1"/>
              </a:solidFill>
              <a:effectLst/>
              <a:latin typeface="Arial" panose="020B0604020202020204" pitchFamily="34" charset="0"/>
            </a:endParaRPr>
          </a:p>
        </p:txBody>
      </p:sp>
      <p:pic>
        <p:nvPicPr>
          <p:cNvPr id="15" name="Imagen 14">
            <a:extLst>
              <a:ext uri="{FF2B5EF4-FFF2-40B4-BE49-F238E27FC236}">
                <a16:creationId xmlns:a16="http://schemas.microsoft.com/office/drawing/2014/main" id="{9C3BEE0F-9EA1-AF2C-0ECA-BEEB9A665CE3}"/>
              </a:ext>
            </a:extLst>
          </p:cNvPr>
          <p:cNvPicPr>
            <a:picLocks noChangeAspect="1"/>
          </p:cNvPicPr>
          <p:nvPr/>
        </p:nvPicPr>
        <p:blipFill>
          <a:blip r:embed="rId4"/>
          <a:stretch>
            <a:fillRect/>
          </a:stretch>
        </p:blipFill>
        <p:spPr>
          <a:xfrm>
            <a:off x="457400" y="123736"/>
            <a:ext cx="4890229" cy="6610525"/>
          </a:xfrm>
          <a:prstGeom prst="rect">
            <a:avLst/>
          </a:prstGeom>
        </p:spPr>
      </p:pic>
      <p:pic>
        <p:nvPicPr>
          <p:cNvPr id="16" name="Imagen 15">
            <a:extLst>
              <a:ext uri="{FF2B5EF4-FFF2-40B4-BE49-F238E27FC236}">
                <a16:creationId xmlns:a16="http://schemas.microsoft.com/office/drawing/2014/main" id="{838ADB90-C5FF-0141-6850-FECBA52B4C87}"/>
              </a:ext>
            </a:extLst>
          </p:cNvPr>
          <p:cNvPicPr>
            <a:picLocks noChangeAspect="1"/>
          </p:cNvPicPr>
          <p:nvPr/>
        </p:nvPicPr>
        <p:blipFill>
          <a:blip r:embed="rId5"/>
          <a:stretch>
            <a:fillRect/>
          </a:stretch>
        </p:blipFill>
        <p:spPr>
          <a:xfrm>
            <a:off x="5439007" y="101356"/>
            <a:ext cx="5290847" cy="6858000"/>
          </a:xfrm>
          <a:prstGeom prst="rect">
            <a:avLst/>
          </a:prstGeom>
        </p:spPr>
      </p:pic>
      <p:pic>
        <p:nvPicPr>
          <p:cNvPr id="17" name="Imagen 16" descr="Logotipo&#10;&#10;Descripción generada automáticamente">
            <a:extLst>
              <a:ext uri="{FF2B5EF4-FFF2-40B4-BE49-F238E27FC236}">
                <a16:creationId xmlns:a16="http://schemas.microsoft.com/office/drawing/2014/main" id="{3CD9D210-D697-1745-2FB7-9F3037D859D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9102" y="4984432"/>
            <a:ext cx="1932305" cy="808355"/>
          </a:xfrm>
          <a:prstGeom prst="rect">
            <a:avLst/>
          </a:prstGeom>
          <a:noFill/>
          <a:ln>
            <a:noFill/>
          </a:ln>
        </p:spPr>
      </p:pic>
    </p:spTree>
    <p:extLst>
      <p:ext uri="{BB962C8B-B14F-4D97-AF65-F5344CB8AC3E}">
        <p14:creationId xmlns:p14="http://schemas.microsoft.com/office/powerpoint/2010/main" val="328859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bwMode="gray">
          <a:xfrm>
            <a:off x="1967553" y="4213230"/>
            <a:ext cx="8346341" cy="524846"/>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MX" sz="4400" b="1" dirty="0">
                <a:ln>
                  <a:solidFill>
                    <a:schemeClr val="bg1"/>
                  </a:solidFill>
                </a:ln>
                <a:solidFill>
                  <a:schemeClr val="bg1"/>
                </a:solidFill>
                <a:latin typeface="Montserrat SemiBold" panose="00000700000000000000" pitchFamily="2" charset="0"/>
              </a:rPr>
              <a:t>Documentos requeridos para comenzar las Actividades de Contraloría Social</a:t>
            </a:r>
          </a:p>
        </p:txBody>
      </p:sp>
      <p:grpSp>
        <p:nvGrpSpPr>
          <p:cNvPr id="2" name="Grupo 1">
            <a:extLst>
              <a:ext uri="{FF2B5EF4-FFF2-40B4-BE49-F238E27FC236}">
                <a16:creationId xmlns:a16="http://schemas.microsoft.com/office/drawing/2014/main" id="{3C486CC4-6C1F-39D6-00CD-9D0DBD6B30CE}"/>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D4B60CAA-6545-F9E6-6548-97EF17BF187F}"/>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3C879F3A-54E7-6296-E212-E526BD7523F3}"/>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D23269F2-39F8-0A93-C41F-E68F6320D929}"/>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197510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450D92F-0B27-4988-BB23-B084059495A3}"/>
              </a:ext>
            </a:extLst>
          </p:cNvPr>
          <p:cNvSpPr/>
          <p:nvPr/>
        </p:nvSpPr>
        <p:spPr>
          <a:xfrm>
            <a:off x="592496" y="1666023"/>
            <a:ext cx="11007008" cy="31700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s-MX" sz="3200" dirty="0">
              <a:ln w="0"/>
              <a:solidFill>
                <a:schemeClr val="tx1"/>
              </a:solidFill>
              <a:effectLst>
                <a:outerShdw blurRad="38100" dist="19050" dir="2700000" algn="tl" rotWithShape="0">
                  <a:schemeClr val="dk1">
                    <a:alpha val="40000"/>
                  </a:schemeClr>
                </a:outerShdw>
              </a:effectLst>
              <a:latin typeface="Montserrat" panose="00000500000000000000" pitchFamily="2" charset="0"/>
            </a:endParaRPr>
          </a:p>
          <a:p>
            <a:pPr algn="ctr"/>
            <a:r>
              <a:rPr lang="es-MX" sz="2800" b="1" dirty="0">
                <a:ln w="0"/>
                <a:solidFill>
                  <a:schemeClr val="tx1"/>
                </a:solidFill>
                <a:effectLst>
                  <a:outerShdw blurRad="38100" dist="19050" dir="2700000" algn="tl" rotWithShape="0">
                    <a:schemeClr val="dk1">
                      <a:alpha val="40000"/>
                    </a:schemeClr>
                  </a:outerShdw>
                </a:effectLst>
                <a:latin typeface="Montserrat" panose="00000500000000000000" pitchFamily="2" charset="0"/>
              </a:rPr>
              <a:t>Continuamos con:</a:t>
            </a:r>
          </a:p>
          <a:p>
            <a:pPr algn="ctr"/>
            <a:r>
              <a:rPr lang="es-MX" sz="2800" b="1" dirty="0">
                <a:ln w="0"/>
                <a:solidFill>
                  <a:schemeClr val="tx1"/>
                </a:solidFill>
                <a:effectLst>
                  <a:outerShdw blurRad="38100" dist="19050" dir="2700000" algn="tl" rotWithShape="0">
                    <a:schemeClr val="dk1">
                      <a:alpha val="40000"/>
                    </a:schemeClr>
                  </a:outerShdw>
                </a:effectLst>
                <a:latin typeface="Montserrat" panose="00000500000000000000" pitchFamily="2" charset="0"/>
              </a:rPr>
              <a:t>Llenado de formatos de Contraloría Social PRODEP</a:t>
            </a:r>
          </a:p>
          <a:p>
            <a:endParaRPr lang="es-MX" sz="2800" dirty="0">
              <a:ln w="0"/>
              <a:solidFill>
                <a:schemeClr val="tx1"/>
              </a:solidFill>
              <a:effectLst>
                <a:outerShdw blurRad="38100" dist="19050" dir="2700000" algn="tl" rotWithShape="0">
                  <a:schemeClr val="dk1">
                    <a:alpha val="40000"/>
                  </a:schemeClr>
                </a:outerShdw>
              </a:effectLst>
              <a:latin typeface="Montserrat" panose="00000500000000000000" pitchFamily="2" charset="0"/>
            </a:endParaRPr>
          </a:p>
          <a:p>
            <a:pPr algn="ctr"/>
            <a:r>
              <a:rPr lang="es-MX" sz="2800" dirty="0">
                <a:ln w="0"/>
                <a:solidFill>
                  <a:schemeClr val="tx1"/>
                </a:solidFill>
                <a:effectLst>
                  <a:outerShdw blurRad="38100" dist="19050" dir="2700000" algn="tl" rotWithShape="0">
                    <a:schemeClr val="dk1">
                      <a:alpha val="40000"/>
                    </a:schemeClr>
                  </a:outerShdw>
                </a:effectLst>
                <a:latin typeface="Montserrat" panose="00000500000000000000" pitchFamily="2" charset="0"/>
              </a:rPr>
              <a:t>Programa para el Desarrollo Profesional Docente </a:t>
            </a:r>
          </a:p>
          <a:p>
            <a:pPr algn="ctr"/>
            <a:r>
              <a:rPr lang="es-MX" sz="2800" dirty="0">
                <a:ln w="0"/>
                <a:solidFill>
                  <a:schemeClr val="tx1"/>
                </a:solidFill>
                <a:effectLst>
                  <a:outerShdw blurRad="38100" dist="19050" dir="2700000" algn="tl" rotWithShape="0">
                    <a:schemeClr val="dk1">
                      <a:alpha val="40000"/>
                    </a:schemeClr>
                  </a:outerShdw>
                </a:effectLst>
                <a:latin typeface="Montserrat" panose="00000500000000000000" pitchFamily="2" charset="0"/>
              </a:rPr>
              <a:t>(S247 - PRODEP)</a:t>
            </a:r>
          </a:p>
          <a:p>
            <a:endParaRPr lang="es-MX" sz="2800" dirty="0">
              <a:ln w="0"/>
              <a:solidFill>
                <a:schemeClr val="tx1"/>
              </a:solidFill>
              <a:effectLst>
                <a:outerShdw blurRad="38100" dist="19050" dir="2700000" algn="tl" rotWithShape="0">
                  <a:schemeClr val="dk1">
                    <a:alpha val="40000"/>
                  </a:schemeClr>
                </a:outerShdw>
              </a:effectLst>
              <a:latin typeface="Montserrat" panose="00000500000000000000" pitchFamily="2" charset="0"/>
            </a:endParaRPr>
          </a:p>
        </p:txBody>
      </p:sp>
      <p:grpSp>
        <p:nvGrpSpPr>
          <p:cNvPr id="2" name="Grupo 1">
            <a:extLst>
              <a:ext uri="{FF2B5EF4-FFF2-40B4-BE49-F238E27FC236}">
                <a16:creationId xmlns:a16="http://schemas.microsoft.com/office/drawing/2014/main" id="{46E28F38-D595-E394-E5F9-60ABC3A2E3BD}"/>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367EE952-B042-7C49-0484-6DCF766B945E}"/>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BAC499A4-1AD8-394A-96E2-9E917D562EA2}"/>
                </a:ext>
              </a:extLst>
            </p:cNvPr>
            <p:cNvPicPr>
              <a:picLocks noChangeAspect="1"/>
            </p:cNvPicPr>
            <p:nvPr/>
          </p:nvPicPr>
          <p:blipFill>
            <a:blip r:embed="rId2"/>
            <a:stretch>
              <a:fillRect/>
            </a:stretch>
          </p:blipFill>
          <p:spPr>
            <a:xfrm>
              <a:off x="7993755" y="0"/>
              <a:ext cx="2798182" cy="772541"/>
            </a:xfrm>
            <a:prstGeom prst="rect">
              <a:avLst/>
            </a:prstGeom>
          </p:spPr>
        </p:pic>
        <p:pic>
          <p:nvPicPr>
            <p:cNvPr id="8" name="Imagen 7">
              <a:extLst>
                <a:ext uri="{FF2B5EF4-FFF2-40B4-BE49-F238E27FC236}">
                  <a16:creationId xmlns:a16="http://schemas.microsoft.com/office/drawing/2014/main" id="{B370ABCF-9846-DDB8-264F-79D84D142E80}"/>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241105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814409" y="776222"/>
            <a:ext cx="7801085" cy="530555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marL="457200" algn="just">
              <a:lnSpc>
                <a:spcPct val="115000"/>
              </a:lnSpc>
              <a:spcAft>
                <a:spcPts val="0"/>
              </a:spcAft>
            </a:pP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Enlaces de la Contraloría Social en la DGUTyP</a:t>
            </a:r>
          </a:p>
          <a:p>
            <a:pPr marL="457200" algn="just">
              <a:lnSpc>
                <a:spcPct val="115000"/>
              </a:lnSpc>
              <a:spcAft>
                <a:spcPts val="0"/>
              </a:spcAft>
            </a:pPr>
            <a:endParaRPr lang="es-MX" sz="1600" dirty="0">
              <a:latin typeface="Montserrat SemiBold" panose="020B0604020202020204"/>
              <a:ea typeface="Calibri" panose="020F0502020204030204" pitchFamily="34" charset="0"/>
              <a:cs typeface="Arial" panose="020B0604020202020204" pitchFamily="34" charset="0"/>
            </a:endParaRPr>
          </a:p>
          <a:p>
            <a:pPr marL="457200" algn="just">
              <a:lnSpc>
                <a:spcPct val="115000"/>
              </a:lnSpc>
              <a:spcAft>
                <a:spcPts val="0"/>
              </a:spcAft>
            </a:pPr>
            <a:endParaRPr lang="es-MX" sz="1600" dirty="0">
              <a:latin typeface="Montserrat SemiBold" panose="020B0604020202020204"/>
              <a:ea typeface="Calibri" panose="020F0502020204030204" pitchFamily="34" charset="0"/>
              <a:cs typeface="Arial" panose="020B0604020202020204" pitchFamily="34" charset="0"/>
            </a:endParaRPr>
          </a:p>
          <a:p>
            <a:pPr marL="457200" algn="just">
              <a:lnSpc>
                <a:spcPct val="115000"/>
              </a:lnSpc>
            </a:pP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Sonia Tapia García, </a:t>
            </a:r>
          </a:p>
          <a:p>
            <a:pPr marL="457200" algn="just">
              <a:lnSpc>
                <a:spcPct val="115000"/>
              </a:lnSpc>
            </a:pP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Ma. del Consuelo Romero Sánchez</a:t>
            </a:r>
          </a:p>
          <a:p>
            <a:pPr marL="457200" algn="just">
              <a:lnSpc>
                <a:spcPct val="115000"/>
              </a:lnSpc>
            </a:pPr>
            <a:r>
              <a:rPr lang="es-MX" sz="2000" b="1" dirty="0">
                <a:solidFill>
                  <a:srgbClr val="000000"/>
                </a:solidFill>
                <a:latin typeface="Montserrat SemiBold" panose="020B0604020202020204"/>
                <a:ea typeface="Times New Roman" panose="02020603050405020304" pitchFamily="18" charset="0"/>
                <a:cs typeface="Arial" panose="020B0604020202020204" pitchFamily="34" charset="0"/>
              </a:rPr>
              <a:t>Ma. Salomé Cedillo Villar</a:t>
            </a:r>
          </a:p>
          <a:p>
            <a:pPr marL="457200" algn="just">
              <a:lnSpc>
                <a:spcPct val="115000"/>
              </a:lnSpc>
            </a:pPr>
            <a:endParaRPr lang="es-MX" sz="1600" dirty="0">
              <a:latin typeface="Montserrat SemiBold" panose="020B0604020202020204"/>
              <a:ea typeface="Times New Roman" panose="02020603050405020304" pitchFamily="18" charset="0"/>
              <a:cs typeface="Arial" panose="020B0604020202020204" pitchFamily="34" charset="0"/>
            </a:endParaRPr>
          </a:p>
          <a:p>
            <a:pPr marL="457200" algn="just">
              <a:lnSpc>
                <a:spcPct val="115000"/>
              </a:lnSpc>
            </a:pPr>
            <a:endParaRPr lang="es-MX" sz="1600" dirty="0">
              <a:latin typeface="Montserrat SemiBold" panose="020B0604020202020204"/>
              <a:ea typeface="Times New Roman" panose="02020603050405020304" pitchFamily="18" charset="0"/>
              <a:cs typeface="Arial" panose="020B0604020202020204" pitchFamily="34" charset="0"/>
            </a:endParaRPr>
          </a:p>
          <a:p>
            <a:pPr marL="457200" algn="just">
              <a:lnSpc>
                <a:spcPct val="115000"/>
              </a:lnSpc>
            </a:pP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Teléfonos: (55) 36 01 16 10, Conmutador: (55) 36 01 16 00 </a:t>
            </a:r>
            <a:r>
              <a:rPr lang="es-ES" sz="2000" b="1" dirty="0" err="1">
                <a:solidFill>
                  <a:srgbClr val="000000"/>
                </a:solidFill>
                <a:latin typeface="Montserrat SemiBold" panose="020B0604020202020204"/>
                <a:ea typeface="Times New Roman" panose="02020603050405020304" pitchFamily="18" charset="0"/>
                <a:cs typeface="Arial" panose="020B0604020202020204" pitchFamily="34" charset="0"/>
              </a:rPr>
              <a:t>Exts</a:t>
            </a: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 67146, 67153 y 67203,</a:t>
            </a:r>
          </a:p>
          <a:p>
            <a:pPr marL="457200" algn="just">
              <a:lnSpc>
                <a:spcPct val="115000"/>
              </a:lnSpc>
            </a:pPr>
            <a:r>
              <a:rPr lang="es-MX" sz="1600" dirty="0">
                <a:latin typeface="Montserrat SemiBold" panose="020B0604020202020204"/>
                <a:ea typeface="Times New Roman" panose="02020603050405020304" pitchFamily="18" charset="0"/>
                <a:cs typeface="Arial" panose="020B0604020202020204" pitchFamily="34" charset="0"/>
              </a:rPr>
              <a:t> </a:t>
            </a:r>
          </a:p>
          <a:p>
            <a:pPr marL="457200" algn="just">
              <a:lnSpc>
                <a:spcPct val="115000"/>
              </a:lnSpc>
            </a:pPr>
            <a:endParaRPr lang="es-MX" sz="1600" dirty="0">
              <a:latin typeface="Montserrat SemiBold" panose="020B0604020202020204"/>
              <a:ea typeface="Times New Roman" panose="02020603050405020304" pitchFamily="18" charset="0"/>
              <a:cs typeface="Arial" panose="020B0604020202020204" pitchFamily="34" charset="0"/>
            </a:endParaRPr>
          </a:p>
          <a:p>
            <a:pPr marL="457200" algn="just">
              <a:lnSpc>
                <a:spcPct val="115000"/>
              </a:lnSpc>
            </a:pPr>
            <a:r>
              <a:rPr lang="es-ES" sz="2000" b="1" dirty="0">
                <a:solidFill>
                  <a:srgbClr val="000000"/>
                </a:solidFill>
                <a:latin typeface="Montserrat SemiBold" panose="020B0604020202020204"/>
                <a:ea typeface="Times New Roman" panose="02020603050405020304" pitchFamily="18" charset="0"/>
                <a:cs typeface="Arial" panose="020B0604020202020204" pitchFamily="34" charset="0"/>
              </a:rPr>
              <a:t>Correos electrónicos: </a:t>
            </a:r>
          </a:p>
          <a:p>
            <a:pPr marL="457200" algn="just">
              <a:lnSpc>
                <a:spcPct val="115000"/>
              </a:lnSpc>
            </a:pPr>
            <a:r>
              <a:rPr lang="es-ES" sz="2000" b="1" dirty="0">
                <a:latin typeface="Montserrat SemiBold" panose="020B0604020202020204"/>
                <a:ea typeface="Times New Roman" panose="02020603050405020304" pitchFamily="18" charset="0"/>
                <a:cs typeface="Arial" panose="020B0604020202020204" pitchFamily="34" charset="0"/>
              </a:rPr>
              <a:t>stapia@nube.sep.gob.mx  consuelo.romero@nube.sep.gob.mx  salome.cedillo@nube.sep.gob.mx</a:t>
            </a:r>
            <a:endParaRPr lang="es-MX" sz="1600" dirty="0">
              <a:effectLst/>
              <a:latin typeface="Montserrat SemiBold" panose="020B0604020202020204"/>
              <a:ea typeface="Calibri" panose="020F050202020403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69C323F5-0627-F459-AADD-A1DD3F490297}"/>
              </a:ext>
            </a:extLst>
          </p:cNvPr>
          <p:cNvGrpSpPr/>
          <p:nvPr/>
        </p:nvGrpSpPr>
        <p:grpSpPr>
          <a:xfrm>
            <a:off x="113121" y="93608"/>
            <a:ext cx="2521966" cy="426591"/>
            <a:chOff x="7993754" y="0"/>
            <a:chExt cx="4198245" cy="772541"/>
          </a:xfrm>
        </p:grpSpPr>
        <p:sp>
          <p:nvSpPr>
            <p:cNvPr id="3" name="Rectángulo 2">
              <a:extLst>
                <a:ext uri="{FF2B5EF4-FFF2-40B4-BE49-F238E27FC236}">
                  <a16:creationId xmlns:a16="http://schemas.microsoft.com/office/drawing/2014/main" id="{F2044719-1B29-E86D-AFB2-056FE83A2191}"/>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5C00D4E0-BA8A-A075-FFE1-E1520361929E}"/>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BB68689C-9425-B3E2-02C1-78DFDA0F5DEC}"/>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920411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BB73A87-C887-FB46-B2A3-7E9DFD5A7E5F}"/>
              </a:ext>
            </a:extLst>
          </p:cNvPr>
          <p:cNvSpPr>
            <a:spLocks noGrp="1"/>
          </p:cNvSpPr>
          <p:nvPr>
            <p:ph type="body" sz="quarter" idx="13"/>
          </p:nvPr>
        </p:nvSpPr>
        <p:spPr/>
        <p:txBody>
          <a:bodyPr>
            <a:normAutofit fontScale="92500" lnSpcReduction="10000"/>
          </a:bodyPr>
          <a:lstStyle/>
          <a:p>
            <a:r>
              <a:rPr lang="es-MX" dirty="0"/>
              <a:t>¡GRACIAS!</a:t>
            </a:r>
          </a:p>
          <a:p>
            <a:endParaRPr lang="es-MX" dirty="0"/>
          </a:p>
        </p:txBody>
      </p:sp>
      <p:sp>
        <p:nvSpPr>
          <p:cNvPr id="5" name="CuadroTexto 4"/>
          <p:cNvSpPr txBox="1"/>
          <p:nvPr/>
        </p:nvSpPr>
        <p:spPr>
          <a:xfrm>
            <a:off x="4469126" y="6016683"/>
            <a:ext cx="2930172" cy="26161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s-MX" sz="1100" b="1" dirty="0">
                <a:latin typeface="Montserrat SemiBold" panose="020B0604020202020204"/>
              </a:rPr>
              <a:t>María del Consuelo Romero Sánchez</a:t>
            </a:r>
          </a:p>
        </p:txBody>
      </p:sp>
      <p:sp>
        <p:nvSpPr>
          <p:cNvPr id="7" name="Marcador de contenido 2"/>
          <p:cNvSpPr txBox="1">
            <a:spLocks/>
          </p:cNvSpPr>
          <p:nvPr/>
        </p:nvSpPr>
        <p:spPr>
          <a:xfrm>
            <a:off x="923103" y="710512"/>
            <a:ext cx="10203890" cy="1367918"/>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r>
              <a:rPr lang="es-MX" sz="2000" b="1" cap="none" dirty="0">
                <a:ln w="0"/>
                <a:solidFill>
                  <a:schemeClr val="tx1"/>
                </a:solidFill>
                <a:latin typeface="Montserrat SemiBold" panose="020B0604020202020204"/>
              </a:rPr>
              <a:t>Es importante que recuerden que toda la Documentación necesaria y formatos requeridos para las actividades de Contraloría Social se les hará llegar el link vía correo electrónico y se encontrará en la página de la DGUTyP toda la información.</a:t>
            </a:r>
          </a:p>
        </p:txBody>
      </p:sp>
      <p:grpSp>
        <p:nvGrpSpPr>
          <p:cNvPr id="3" name="Grupo 2">
            <a:extLst>
              <a:ext uri="{FF2B5EF4-FFF2-40B4-BE49-F238E27FC236}">
                <a16:creationId xmlns:a16="http://schemas.microsoft.com/office/drawing/2014/main" id="{A8B4B3C5-B603-E9B1-635D-03BAEE6E1662}"/>
              </a:ext>
            </a:extLst>
          </p:cNvPr>
          <p:cNvGrpSpPr/>
          <p:nvPr/>
        </p:nvGrpSpPr>
        <p:grpSpPr>
          <a:xfrm>
            <a:off x="4126619" y="4119210"/>
            <a:ext cx="3938761" cy="1006448"/>
            <a:chOff x="7993754" y="0"/>
            <a:chExt cx="4198245" cy="772541"/>
          </a:xfrm>
        </p:grpSpPr>
        <p:sp>
          <p:nvSpPr>
            <p:cNvPr id="6" name="Rectángulo 5">
              <a:extLst>
                <a:ext uri="{FF2B5EF4-FFF2-40B4-BE49-F238E27FC236}">
                  <a16:creationId xmlns:a16="http://schemas.microsoft.com/office/drawing/2014/main" id="{313A3F5F-C633-3593-9E51-5DA2C2C20C7F}"/>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8" name="Imagen 7" descr="Logotipo&#10;&#10;Descripción generada automáticamente con confianza baja">
              <a:extLst>
                <a:ext uri="{FF2B5EF4-FFF2-40B4-BE49-F238E27FC236}">
                  <a16:creationId xmlns:a16="http://schemas.microsoft.com/office/drawing/2014/main" id="{7C0B15F5-9B46-DB7F-5CAA-465B68CE00A6}"/>
                </a:ext>
              </a:extLst>
            </p:cNvPr>
            <p:cNvPicPr>
              <a:picLocks noChangeAspect="1"/>
            </p:cNvPicPr>
            <p:nvPr/>
          </p:nvPicPr>
          <p:blipFill>
            <a:blip r:embed="rId2"/>
            <a:stretch>
              <a:fillRect/>
            </a:stretch>
          </p:blipFill>
          <p:spPr>
            <a:xfrm>
              <a:off x="7993755" y="0"/>
              <a:ext cx="2798182" cy="772541"/>
            </a:xfrm>
            <a:prstGeom prst="rect">
              <a:avLst/>
            </a:prstGeom>
          </p:spPr>
        </p:pic>
        <p:pic>
          <p:nvPicPr>
            <p:cNvPr id="9" name="Imagen 8">
              <a:extLst>
                <a:ext uri="{FF2B5EF4-FFF2-40B4-BE49-F238E27FC236}">
                  <a16:creationId xmlns:a16="http://schemas.microsoft.com/office/drawing/2014/main" id="{91249F7B-C7D5-3FBB-86E5-265B837D15B6}"/>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67485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9549204" y="1892473"/>
            <a:ext cx="2047540" cy="2308324"/>
          </a:xfrm>
          <a:prstGeom prst="rect">
            <a:avLst/>
          </a:prstGeom>
        </p:spPr>
        <p:txBody>
          <a:bodyPr wrap="square">
            <a:spAutoFit/>
          </a:bodyPr>
          <a:lstStyle/>
          <a:p>
            <a:pPr algn="just"/>
            <a:r>
              <a:rPr lang="es-MX" b="1" dirty="0">
                <a:ln>
                  <a:solidFill>
                    <a:schemeClr val="bg1"/>
                  </a:solidFill>
                </a:ln>
                <a:solidFill>
                  <a:schemeClr val="bg1"/>
                </a:solidFill>
                <a:latin typeface="Montserrat SemiBold" panose="00000700000000000000" pitchFamily="2" charset="0"/>
              </a:rPr>
              <a:t>Con sello de la universidad y si no, con el nombre, firma y fecha de la persona que recibió dicho comunicado</a:t>
            </a:r>
          </a:p>
        </p:txBody>
      </p:sp>
      <p:sp>
        <p:nvSpPr>
          <p:cNvPr id="16" name="Rectángulo 15"/>
          <p:cNvSpPr/>
          <p:nvPr/>
        </p:nvSpPr>
        <p:spPr>
          <a:xfrm>
            <a:off x="575367" y="283955"/>
            <a:ext cx="7419341" cy="369332"/>
          </a:xfrm>
          <a:prstGeom prst="rect">
            <a:avLst/>
          </a:prstGeom>
        </p:spPr>
        <p:txBody>
          <a:bodyPr wrap="square">
            <a:spAutoFit/>
          </a:bodyPr>
          <a:lstStyle/>
          <a:p>
            <a:pPr algn="just"/>
            <a:r>
              <a:rPr lang="es-MX" b="1" dirty="0">
                <a:ln>
                  <a:solidFill>
                    <a:schemeClr val="bg1"/>
                  </a:solidFill>
                </a:ln>
                <a:solidFill>
                  <a:schemeClr val="bg1"/>
                </a:solidFill>
                <a:latin typeface="Montserrat SemiBold" panose="00000700000000000000" pitchFamily="2" charset="0"/>
              </a:rPr>
              <a:t>1. Acuse de recibido del correo de invitación a capacitación</a:t>
            </a:r>
          </a:p>
        </p:txBody>
      </p:sp>
      <p:grpSp>
        <p:nvGrpSpPr>
          <p:cNvPr id="2" name="Grupo 1">
            <a:extLst>
              <a:ext uri="{FF2B5EF4-FFF2-40B4-BE49-F238E27FC236}">
                <a16:creationId xmlns:a16="http://schemas.microsoft.com/office/drawing/2014/main" id="{100EBBF0-C213-C6E6-14B1-15D516C4963B}"/>
              </a:ext>
            </a:extLst>
          </p:cNvPr>
          <p:cNvGrpSpPr/>
          <p:nvPr/>
        </p:nvGrpSpPr>
        <p:grpSpPr>
          <a:xfrm>
            <a:off x="9549204" y="92002"/>
            <a:ext cx="2521966" cy="426591"/>
            <a:chOff x="7993754" y="0"/>
            <a:chExt cx="4198245" cy="772541"/>
          </a:xfrm>
        </p:grpSpPr>
        <p:sp>
          <p:nvSpPr>
            <p:cNvPr id="3" name="Rectángulo 2">
              <a:extLst>
                <a:ext uri="{FF2B5EF4-FFF2-40B4-BE49-F238E27FC236}">
                  <a16:creationId xmlns:a16="http://schemas.microsoft.com/office/drawing/2014/main" id="{F70D87DA-84BF-B711-F73E-53E326C376E1}"/>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FD00DDD0-DC07-B526-F32C-2EA37C473EC4}"/>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A8A129CB-21DF-903D-FE75-1FC962BBC0D7}"/>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5" name="Imagen 14">
            <a:extLst>
              <a:ext uri="{FF2B5EF4-FFF2-40B4-BE49-F238E27FC236}">
                <a16:creationId xmlns:a16="http://schemas.microsoft.com/office/drawing/2014/main" id="{F88A15E7-B8CC-96CB-508B-3B9A24C668B8}"/>
              </a:ext>
            </a:extLst>
          </p:cNvPr>
          <p:cNvPicPr>
            <a:picLocks noChangeAspect="1"/>
          </p:cNvPicPr>
          <p:nvPr/>
        </p:nvPicPr>
        <p:blipFill>
          <a:blip r:embed="rId4"/>
          <a:stretch>
            <a:fillRect/>
          </a:stretch>
        </p:blipFill>
        <p:spPr>
          <a:xfrm>
            <a:off x="178840" y="1267655"/>
            <a:ext cx="9370364" cy="3987130"/>
          </a:xfrm>
          <a:prstGeom prst="rect">
            <a:avLst/>
          </a:prstGeom>
        </p:spPr>
      </p:pic>
    </p:spTree>
    <p:extLst>
      <p:ext uri="{BB962C8B-B14F-4D97-AF65-F5344CB8AC3E}">
        <p14:creationId xmlns:p14="http://schemas.microsoft.com/office/powerpoint/2010/main" val="311912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5716" y="266262"/>
            <a:ext cx="8733062" cy="398058"/>
          </a:xfrm>
          <a:prstGeom prst="rect">
            <a:avLst/>
          </a:prstGeom>
        </p:spPr>
        <p:txBody>
          <a:bodyPr wrap="square">
            <a:spAutoFit/>
          </a:bodyPr>
          <a:lstStyle/>
          <a:p>
            <a:pPr lvl="0">
              <a:lnSpc>
                <a:spcPct val="105000"/>
              </a:lnSpc>
              <a:spcAft>
                <a:spcPts val="0"/>
              </a:spcAft>
            </a:pPr>
            <a:r>
              <a:rPr lang="es-MX" sz="20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rPr>
              <a:t>2. Oficio de Nombramiento del Responsable de CS del PRODEP</a:t>
            </a: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endParaRPr>
          </a:p>
        </p:txBody>
      </p:sp>
      <p:sp>
        <p:nvSpPr>
          <p:cNvPr id="16" name="Rectángulo 15"/>
          <p:cNvSpPr/>
          <p:nvPr/>
        </p:nvSpPr>
        <p:spPr>
          <a:xfrm>
            <a:off x="744872" y="1542955"/>
            <a:ext cx="3676521" cy="3539430"/>
          </a:xfrm>
          <a:prstGeom prst="rect">
            <a:avLst/>
          </a:prstGeom>
        </p:spPr>
        <p:txBody>
          <a:bodyPr wrap="square">
            <a:spAutoFit/>
          </a:bodyPr>
          <a:lstStyle/>
          <a:p>
            <a:pPr marL="342900" indent="-342900" algn="just">
              <a:buFont typeface="+mj-lt"/>
              <a:buAutoNum type="arabicPeriod"/>
            </a:pPr>
            <a:r>
              <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rPr>
              <a:t>El oficio deberán enviarlo a la Mtra. Marlenne Johvana Mendoza González</a:t>
            </a:r>
          </a:p>
          <a:p>
            <a:pPr marL="342900" indent="-342900" algn="just">
              <a:buFont typeface="+mj-lt"/>
              <a:buAutoNum type="arabicPeriod"/>
            </a:pP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endParaRPr>
          </a:p>
          <a:p>
            <a:pPr marL="342900" indent="-342900" algn="just">
              <a:buFont typeface="+mj-lt"/>
              <a:buAutoNum type="arabicPeriod"/>
            </a:pPr>
            <a:r>
              <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rPr>
              <a:t>Mencionar el Programa del que se trate (PRODEP)</a:t>
            </a:r>
          </a:p>
          <a:p>
            <a:pPr marL="342900" indent="-342900" algn="just">
              <a:buFont typeface="+mj-lt"/>
              <a:buAutoNum type="arabicPeriod"/>
            </a:pP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ndParaRPr>
          </a:p>
          <a:p>
            <a:pPr marL="342900" indent="-342900" algn="just">
              <a:buFont typeface="+mj-lt"/>
              <a:buAutoNum type="arabicPeriod"/>
            </a:pPr>
            <a:r>
              <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rPr>
              <a:t>Deberá mencionar el nombre y cargo de la persona designada.</a:t>
            </a:r>
          </a:p>
          <a:p>
            <a:pPr algn="just"/>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ndParaRPr>
          </a:p>
          <a:p>
            <a:pPr algn="just"/>
            <a:r>
              <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rPr>
              <a:t>4. Firma el Rector(a)</a:t>
            </a:r>
          </a:p>
          <a:p>
            <a:pPr marL="342900" indent="-342900" algn="just">
              <a:buFont typeface="+mj-lt"/>
              <a:buAutoNum type="arabicPeriod"/>
            </a:pP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ndParaRPr>
          </a:p>
          <a:p>
            <a:pPr marL="342900" indent="-342900" algn="just">
              <a:buFont typeface="+mj-lt"/>
              <a:buAutoNum type="arabicPeriod"/>
            </a:pP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ndParaRPr>
          </a:p>
        </p:txBody>
      </p:sp>
      <p:sp>
        <p:nvSpPr>
          <p:cNvPr id="11" name="Rectángulo 10"/>
          <p:cNvSpPr/>
          <p:nvPr/>
        </p:nvSpPr>
        <p:spPr>
          <a:xfrm>
            <a:off x="6938683" y="3736831"/>
            <a:ext cx="484094" cy="743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MX"/>
          </a:p>
        </p:txBody>
      </p:sp>
      <p:pic>
        <p:nvPicPr>
          <p:cNvPr id="21" name="Imagen 20">
            <a:extLst>
              <a:ext uri="{FF2B5EF4-FFF2-40B4-BE49-F238E27FC236}">
                <a16:creationId xmlns:a16="http://schemas.microsoft.com/office/drawing/2014/main" id="{71DB2737-0EAF-4A40-AE53-07DFF0B0E0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8683" y="1062024"/>
            <a:ext cx="4906382" cy="5598835"/>
          </a:xfrm>
          <a:prstGeom prst="rect">
            <a:avLst/>
          </a:prstGeom>
          <a:noFill/>
        </p:spPr>
      </p:pic>
      <p:cxnSp>
        <p:nvCxnSpPr>
          <p:cNvPr id="18" name="Conector recto de flecha 17"/>
          <p:cNvCxnSpPr>
            <a:cxnSpLocks/>
          </p:cNvCxnSpPr>
          <p:nvPr/>
        </p:nvCxnSpPr>
        <p:spPr>
          <a:xfrm>
            <a:off x="4335332" y="2317786"/>
            <a:ext cx="3087445" cy="844864"/>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19" name="Conector recto de flecha 18"/>
          <p:cNvCxnSpPr>
            <a:cxnSpLocks/>
          </p:cNvCxnSpPr>
          <p:nvPr/>
        </p:nvCxnSpPr>
        <p:spPr>
          <a:xfrm>
            <a:off x="4335332" y="3097390"/>
            <a:ext cx="3214760" cy="119473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20" name="Conector recto de flecha 19"/>
          <p:cNvCxnSpPr>
            <a:cxnSpLocks/>
          </p:cNvCxnSpPr>
          <p:nvPr/>
        </p:nvCxnSpPr>
        <p:spPr>
          <a:xfrm>
            <a:off x="4421393" y="3861441"/>
            <a:ext cx="3001384" cy="911619"/>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cxnSp>
        <p:nvCxnSpPr>
          <p:cNvPr id="14" name="Conector recto de flecha 13"/>
          <p:cNvCxnSpPr>
            <a:cxnSpLocks/>
          </p:cNvCxnSpPr>
          <p:nvPr/>
        </p:nvCxnSpPr>
        <p:spPr>
          <a:xfrm>
            <a:off x="3296873" y="4560037"/>
            <a:ext cx="4194496" cy="1563926"/>
          </a:xfrm>
          <a:prstGeom prst="straightConnector1">
            <a:avLst/>
          </a:prstGeom>
          <a:ln>
            <a:solidFill>
              <a:schemeClr val="accent1"/>
            </a:solidFill>
            <a:tailEnd type="triangle"/>
          </a:ln>
        </p:spPr>
        <p:style>
          <a:lnRef idx="3">
            <a:schemeClr val="dk1"/>
          </a:lnRef>
          <a:fillRef idx="0">
            <a:schemeClr val="dk1"/>
          </a:fillRef>
          <a:effectRef idx="2">
            <a:schemeClr val="dk1"/>
          </a:effectRef>
          <a:fontRef idx="minor">
            <a:schemeClr val="tx1"/>
          </a:fontRef>
        </p:style>
      </p:cxnSp>
      <p:grpSp>
        <p:nvGrpSpPr>
          <p:cNvPr id="3" name="Grupo 2">
            <a:extLst>
              <a:ext uri="{FF2B5EF4-FFF2-40B4-BE49-F238E27FC236}">
                <a16:creationId xmlns:a16="http://schemas.microsoft.com/office/drawing/2014/main" id="{BC2403C4-8CBD-0C75-10F6-FC3B73A04C3F}"/>
              </a:ext>
            </a:extLst>
          </p:cNvPr>
          <p:cNvGrpSpPr/>
          <p:nvPr/>
        </p:nvGrpSpPr>
        <p:grpSpPr>
          <a:xfrm>
            <a:off x="9391874" y="127505"/>
            <a:ext cx="2521966" cy="426591"/>
            <a:chOff x="7993754" y="0"/>
            <a:chExt cx="4198245" cy="772541"/>
          </a:xfrm>
        </p:grpSpPr>
        <p:sp>
          <p:nvSpPr>
            <p:cNvPr id="4" name="Rectángulo 3">
              <a:extLst>
                <a:ext uri="{FF2B5EF4-FFF2-40B4-BE49-F238E27FC236}">
                  <a16:creationId xmlns:a16="http://schemas.microsoft.com/office/drawing/2014/main" id="{B3C9F865-16EE-B6C9-3BA6-E4B390A6B668}"/>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5" name="Imagen 4" descr="Logotipo&#10;&#10;Descripción generada automáticamente con confianza baja">
              <a:extLst>
                <a:ext uri="{FF2B5EF4-FFF2-40B4-BE49-F238E27FC236}">
                  <a16:creationId xmlns:a16="http://schemas.microsoft.com/office/drawing/2014/main" id="{1A72C0ED-0B8F-86D3-5967-21ED601D50D8}"/>
                </a:ext>
              </a:extLst>
            </p:cNvPr>
            <p:cNvPicPr>
              <a:picLocks noChangeAspect="1"/>
            </p:cNvPicPr>
            <p:nvPr/>
          </p:nvPicPr>
          <p:blipFill>
            <a:blip r:embed="rId3"/>
            <a:stretch>
              <a:fillRect/>
            </a:stretch>
          </p:blipFill>
          <p:spPr>
            <a:xfrm>
              <a:off x="7993755" y="0"/>
              <a:ext cx="2798182" cy="772541"/>
            </a:xfrm>
            <a:prstGeom prst="rect">
              <a:avLst/>
            </a:prstGeom>
          </p:spPr>
        </p:pic>
        <p:pic>
          <p:nvPicPr>
            <p:cNvPr id="6" name="Imagen 5">
              <a:extLst>
                <a:ext uri="{FF2B5EF4-FFF2-40B4-BE49-F238E27FC236}">
                  <a16:creationId xmlns:a16="http://schemas.microsoft.com/office/drawing/2014/main" id="{16EBC425-6A7B-853F-6E8C-0DCCB048E6F7}"/>
                </a:ext>
              </a:extLst>
            </p:cNvPr>
            <p:cNvPicPr>
              <a:picLocks noChangeAspect="1"/>
            </p:cNvPicPr>
            <p:nvPr/>
          </p:nvPicPr>
          <p:blipFill rotWithShape="1">
            <a:blip r:embed="rId4"/>
            <a:srcRect l="25859" b="35882"/>
            <a:stretch/>
          </p:blipFill>
          <p:spPr>
            <a:xfrm>
              <a:off x="10734654" y="156290"/>
              <a:ext cx="1278300" cy="380014"/>
            </a:xfrm>
            <a:prstGeom prst="rect">
              <a:avLst/>
            </a:prstGeom>
          </p:spPr>
        </p:pic>
      </p:grpSp>
      <p:sp>
        <p:nvSpPr>
          <p:cNvPr id="7" name="Rectángulo 6">
            <a:extLst>
              <a:ext uri="{FF2B5EF4-FFF2-40B4-BE49-F238E27FC236}">
                <a16:creationId xmlns:a16="http://schemas.microsoft.com/office/drawing/2014/main" id="{610B0AFA-DBBA-ACFB-0A7F-12B3F12C57FB}"/>
              </a:ext>
            </a:extLst>
          </p:cNvPr>
          <p:cNvSpPr/>
          <p:nvPr/>
        </p:nvSpPr>
        <p:spPr>
          <a:xfrm>
            <a:off x="7545415" y="3162649"/>
            <a:ext cx="3087445" cy="3858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000" b="1" dirty="0">
                <a:solidFill>
                  <a:schemeClr val="tx1"/>
                </a:solidFill>
              </a:rPr>
              <a:t>Mtra. Marlenne Johvana Mendoza González</a:t>
            </a:r>
          </a:p>
          <a:p>
            <a:r>
              <a:rPr lang="es-MX" sz="1000" b="1" dirty="0">
                <a:solidFill>
                  <a:schemeClr val="tx1"/>
                </a:solidFill>
              </a:rPr>
              <a:t>Directora General</a:t>
            </a:r>
            <a:endParaRPr lang="es-MX" sz="1600" b="1" dirty="0">
              <a:solidFill>
                <a:schemeClr val="tx1"/>
              </a:solidFill>
            </a:endParaRPr>
          </a:p>
        </p:txBody>
      </p:sp>
      <p:sp>
        <p:nvSpPr>
          <p:cNvPr id="8" name="Rectángulo 7">
            <a:extLst>
              <a:ext uri="{FF2B5EF4-FFF2-40B4-BE49-F238E27FC236}">
                <a16:creationId xmlns:a16="http://schemas.microsoft.com/office/drawing/2014/main" id="{5F9F7FC3-8D62-42BC-9CD6-5FB393356A39}"/>
              </a:ext>
            </a:extLst>
          </p:cNvPr>
          <p:cNvSpPr/>
          <p:nvPr/>
        </p:nvSpPr>
        <p:spPr>
          <a:xfrm>
            <a:off x="9496338" y="2461774"/>
            <a:ext cx="2211711" cy="1929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es-MX" sz="1000" b="1" dirty="0">
                <a:solidFill>
                  <a:schemeClr val="tx1"/>
                </a:solidFill>
              </a:rPr>
              <a:t>San Luis Potosí a 6 de octubre de 2023</a:t>
            </a:r>
          </a:p>
        </p:txBody>
      </p:sp>
      <p:sp>
        <p:nvSpPr>
          <p:cNvPr id="10" name="Rectángulo 9">
            <a:extLst>
              <a:ext uri="{FF2B5EF4-FFF2-40B4-BE49-F238E27FC236}">
                <a16:creationId xmlns:a16="http://schemas.microsoft.com/office/drawing/2014/main" id="{B15A44BF-A21B-576C-10C8-4D1D9F0D860B}"/>
              </a:ext>
            </a:extLst>
          </p:cNvPr>
          <p:cNvSpPr/>
          <p:nvPr/>
        </p:nvSpPr>
        <p:spPr>
          <a:xfrm>
            <a:off x="9202724" y="3984539"/>
            <a:ext cx="793212" cy="1398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es-MX" sz="700" b="1" dirty="0">
                <a:solidFill>
                  <a:schemeClr val="tx1"/>
                </a:solidFill>
              </a:rPr>
              <a:t>514.1.204/2023</a:t>
            </a:r>
          </a:p>
        </p:txBody>
      </p:sp>
      <p:sp>
        <p:nvSpPr>
          <p:cNvPr id="15" name="Rectángulo 14">
            <a:extLst>
              <a:ext uri="{FF2B5EF4-FFF2-40B4-BE49-F238E27FC236}">
                <a16:creationId xmlns:a16="http://schemas.microsoft.com/office/drawing/2014/main" id="{56DA5542-87D5-D757-E787-FB7008E484B7}"/>
              </a:ext>
            </a:extLst>
          </p:cNvPr>
          <p:cNvSpPr/>
          <p:nvPr/>
        </p:nvSpPr>
        <p:spPr>
          <a:xfrm>
            <a:off x="7545414" y="4247318"/>
            <a:ext cx="2244537" cy="1398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MX" sz="700" dirty="0">
                <a:solidFill>
                  <a:srgbClr val="000000"/>
                </a:solidFill>
                <a:effectLst/>
                <a:latin typeface="Adobe Caslon Pro"/>
                <a:ea typeface="Times New Roman" panose="02020603050405020304" pitchFamily="18" charset="0"/>
                <a:cs typeface="Times New Roman" panose="02020603050405020304" pitchFamily="18" charset="0"/>
              </a:rPr>
              <a:t>Programa para el Desarrollo Profesional Docente </a:t>
            </a:r>
            <a:endParaRPr lang="es-MX" sz="600" b="1" dirty="0">
              <a:solidFill>
                <a:schemeClr val="tx1"/>
              </a:solidFill>
            </a:endParaRPr>
          </a:p>
        </p:txBody>
      </p:sp>
    </p:spTree>
    <p:extLst>
      <p:ext uri="{BB962C8B-B14F-4D97-AF65-F5344CB8AC3E}">
        <p14:creationId xmlns:p14="http://schemas.microsoft.com/office/powerpoint/2010/main" val="327429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D11CD34C-C387-7A51-F13E-28475954C41E}"/>
              </a:ext>
            </a:extLst>
          </p:cNvPr>
          <p:cNvSpPr/>
          <p:nvPr/>
        </p:nvSpPr>
        <p:spPr>
          <a:xfrm>
            <a:off x="1340070" y="689040"/>
            <a:ext cx="5337567" cy="56201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sp>
        <p:nvSpPr>
          <p:cNvPr id="2" name="Rectángulo 1"/>
          <p:cNvSpPr/>
          <p:nvPr/>
        </p:nvSpPr>
        <p:spPr>
          <a:xfrm>
            <a:off x="354192" y="109511"/>
            <a:ext cx="8194189" cy="398058"/>
          </a:xfrm>
          <a:prstGeom prst="rect">
            <a:avLst/>
          </a:prstGeom>
        </p:spPr>
        <p:txBody>
          <a:bodyPr wrap="square">
            <a:spAutoFit/>
          </a:bodyPr>
          <a:lstStyle/>
          <a:p>
            <a:pPr lvl="0" algn="just">
              <a:lnSpc>
                <a:spcPct val="105000"/>
              </a:lnSpc>
              <a:spcAft>
                <a:spcPts val="800"/>
              </a:spcAft>
            </a:pPr>
            <a:r>
              <a:rPr lang="es-MX" sz="20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rPr>
              <a:t>3. Cédula de Identificación de datos del Responsable (Word) </a:t>
            </a:r>
            <a:endParaRPr lang="es-MX" sz="16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ea typeface="Calibri" panose="020F0502020204030204" pitchFamily="34" charset="0"/>
            </a:endParaRPr>
          </a:p>
        </p:txBody>
      </p:sp>
      <p:sp>
        <p:nvSpPr>
          <p:cNvPr id="11" name="Título 1"/>
          <p:cNvSpPr txBox="1">
            <a:spLocks/>
          </p:cNvSpPr>
          <p:nvPr/>
        </p:nvSpPr>
        <p:spPr bwMode="gray">
          <a:xfrm>
            <a:off x="8340695" y="3442135"/>
            <a:ext cx="3322065" cy="52660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s-MX" sz="14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Deberán de entregar Cédula de Identificación 2023 debidamente requisitada, </a:t>
            </a:r>
          </a:p>
          <a:p>
            <a:pPr algn="just"/>
            <a:r>
              <a:rPr lang="es-MX" sz="1400"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salvo Usuario y contraseña, los cuales son llenados por la DGUTyP</a:t>
            </a:r>
          </a:p>
        </p:txBody>
      </p:sp>
      <p:sp>
        <p:nvSpPr>
          <p:cNvPr id="12" name="Llaves 11"/>
          <p:cNvSpPr/>
          <p:nvPr/>
        </p:nvSpPr>
        <p:spPr>
          <a:xfrm>
            <a:off x="173140" y="996590"/>
            <a:ext cx="7293061" cy="5312608"/>
          </a:xfrm>
          <a:prstGeom prst="bracePair">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MX"/>
          </a:p>
        </p:txBody>
      </p:sp>
      <p:graphicFrame>
        <p:nvGraphicFramePr>
          <p:cNvPr id="5" name="Tabla 4">
            <a:extLst>
              <a:ext uri="{FF2B5EF4-FFF2-40B4-BE49-F238E27FC236}">
                <a16:creationId xmlns:a16="http://schemas.microsoft.com/office/drawing/2014/main" id="{6F1ED951-FAC0-43FE-8A91-A3C71C34EBFF}"/>
              </a:ext>
            </a:extLst>
          </p:cNvPr>
          <p:cNvGraphicFramePr>
            <a:graphicFrameLocks noGrp="1"/>
          </p:cNvGraphicFramePr>
          <p:nvPr>
            <p:extLst>
              <p:ext uri="{D42A27DB-BD31-4B8C-83A1-F6EECF244321}">
                <p14:modId xmlns:p14="http://schemas.microsoft.com/office/powerpoint/2010/main" val="2711700416"/>
              </p:ext>
            </p:extLst>
          </p:nvPr>
        </p:nvGraphicFramePr>
        <p:xfrm>
          <a:off x="1340070" y="689040"/>
          <a:ext cx="5289338" cy="5506190"/>
        </p:xfrm>
        <a:graphic>
          <a:graphicData uri="http://schemas.openxmlformats.org/drawingml/2006/table">
            <a:tbl>
              <a:tblPr firstRow="1" firstCol="1" bandRow="1"/>
              <a:tblGrid>
                <a:gridCol w="1879037">
                  <a:extLst>
                    <a:ext uri="{9D8B030D-6E8A-4147-A177-3AD203B41FA5}">
                      <a16:colId xmlns:a16="http://schemas.microsoft.com/office/drawing/2014/main" val="33236258"/>
                    </a:ext>
                  </a:extLst>
                </a:gridCol>
                <a:gridCol w="1580642">
                  <a:extLst>
                    <a:ext uri="{9D8B030D-6E8A-4147-A177-3AD203B41FA5}">
                      <a16:colId xmlns:a16="http://schemas.microsoft.com/office/drawing/2014/main" val="1716400967"/>
                    </a:ext>
                  </a:extLst>
                </a:gridCol>
                <a:gridCol w="1829659">
                  <a:extLst>
                    <a:ext uri="{9D8B030D-6E8A-4147-A177-3AD203B41FA5}">
                      <a16:colId xmlns:a16="http://schemas.microsoft.com/office/drawing/2014/main" val="935143958"/>
                    </a:ext>
                  </a:extLst>
                </a:gridCol>
              </a:tblGrid>
              <a:tr h="153536">
                <a:tc gridSpan="3">
                  <a:txBody>
                    <a:bodyPr/>
                    <a:lstStyle/>
                    <a:p>
                      <a:pPr>
                        <a:lnSpc>
                          <a:spcPct val="107000"/>
                        </a:lnSpc>
                        <a:spcAft>
                          <a:spcPts val="800"/>
                        </a:spcAft>
                      </a:pPr>
                      <a:r>
                        <a:rPr lang="es-MX" sz="1000" b="1">
                          <a:solidFill>
                            <a:srgbClr val="FFFFFF"/>
                          </a:solidFill>
                          <a:effectLst/>
                          <a:latin typeface="Century" panose="02040604050505020304" pitchFamily="18" charset="0"/>
                          <a:ea typeface="Times New Roman" panose="02020603050405020304" pitchFamily="18" charset="0"/>
                          <a:cs typeface="Times New Roman" panose="02020603050405020304" pitchFamily="18" charset="0"/>
                        </a:rPr>
                        <a:t>IDENTIFICACIÓN DEL PROGRAMA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000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77920510"/>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Ramo y Dependencia: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a:solidFill>
                            <a:srgbClr val="000000"/>
                          </a:solidFill>
                          <a:effectLst/>
                          <a:latin typeface="Adobe Caslon Pro"/>
                          <a:ea typeface="Times New Roman" panose="02020603050405020304" pitchFamily="18" charset="0"/>
                          <a:cs typeface="Calibri Light" panose="020F0302020204030204" pitchFamily="34" charset="0"/>
                        </a:rPr>
                        <a:t>11- Secretaría de Educación Pública (SEP)</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920083956"/>
                  </a:ext>
                </a:extLst>
              </a:tr>
              <a:tr h="33072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Clave y Nombre de la Instancia Normativa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dirty="0">
                          <a:solidFill>
                            <a:srgbClr val="000000"/>
                          </a:solidFill>
                          <a:effectLst/>
                          <a:latin typeface="Adobe Caslon Pro"/>
                          <a:ea typeface="Times New Roman" panose="02020603050405020304" pitchFamily="18" charset="0"/>
                          <a:cs typeface="Times New Roman" panose="02020603050405020304" pitchFamily="18" charset="0"/>
                        </a:rPr>
                        <a:t>514- Dirección General de Universidades Tecnológicas y Politécnicas (DGUTYP)</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601239443"/>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Clave y Nombre del Programa: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dirty="0">
                          <a:solidFill>
                            <a:srgbClr val="000000"/>
                          </a:solidFill>
                          <a:effectLst/>
                          <a:latin typeface="Adobe Caslon Pro"/>
                          <a:ea typeface="Times New Roman" panose="02020603050405020304" pitchFamily="18" charset="0"/>
                          <a:cs typeface="Times New Roman" panose="02020603050405020304" pitchFamily="18" charset="0"/>
                        </a:rPr>
                        <a:t>S247–Programa para el Desarrollo Profesional Docente (PRODEP)</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281234194"/>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Ejercicio de la CS: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dirty="0">
                          <a:solidFill>
                            <a:srgbClr val="000000"/>
                          </a:solidFill>
                          <a:effectLst/>
                          <a:latin typeface="Adobe Caslon Pro"/>
                          <a:ea typeface="Times New Roman" panose="02020603050405020304" pitchFamily="18" charset="0"/>
                          <a:cs typeface="Calibri Light" panose="020F0302020204030204" pitchFamily="34" charset="0"/>
                        </a:rPr>
                        <a:t>2023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762747541"/>
                  </a:ext>
                </a:extLst>
              </a:tr>
              <a:tr h="140975">
                <a:tc>
                  <a:txBody>
                    <a:bodyPr/>
                    <a:lstStyle/>
                    <a:p>
                      <a:pPr algn="just">
                        <a:lnSpc>
                          <a:spcPct val="107000"/>
                        </a:lnSpc>
                        <a:spcAft>
                          <a:spcPts val="800"/>
                        </a:spcAft>
                      </a:pPr>
                      <a:r>
                        <a:rPr lang="es-MX" sz="900" b="1" dirty="0">
                          <a:solidFill>
                            <a:srgbClr val="000000"/>
                          </a:solidFill>
                          <a:effectLst/>
                          <a:latin typeface="Adobe Caslon Pro"/>
                          <a:ea typeface="Times New Roman" panose="02020603050405020304" pitchFamily="18" charset="0"/>
                          <a:cs typeface="Calibri Light" panose="020F0302020204030204" pitchFamily="34" charset="0"/>
                        </a:rPr>
                        <a:t>Año del Programa: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dirty="0">
                          <a:solidFill>
                            <a:srgbClr val="000000"/>
                          </a:solidFill>
                          <a:effectLst/>
                          <a:latin typeface="Adobe Caslon Pro"/>
                          <a:ea typeface="Times New Roman" panose="02020603050405020304" pitchFamily="18" charset="0"/>
                          <a:cs typeface="Calibri Light" panose="020F0302020204030204" pitchFamily="34" charset="0"/>
                        </a:rPr>
                        <a:t> PRODEP 2023</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286681602"/>
                  </a:ext>
                </a:extLst>
              </a:tr>
              <a:tr h="153536">
                <a:tc gridSpan="3">
                  <a:txBody>
                    <a:bodyPr/>
                    <a:lstStyle/>
                    <a:p>
                      <a:pPr>
                        <a:lnSpc>
                          <a:spcPct val="107000"/>
                        </a:lnSpc>
                        <a:spcAft>
                          <a:spcPts val="800"/>
                        </a:spcAft>
                      </a:pPr>
                      <a:r>
                        <a:rPr lang="es-MX" sz="1000" b="1">
                          <a:solidFill>
                            <a:srgbClr val="FFFFFF"/>
                          </a:solidFill>
                          <a:effectLst/>
                          <a:latin typeface="Century" panose="02040604050505020304" pitchFamily="18" charset="0"/>
                          <a:ea typeface="Times New Roman" panose="02020603050405020304" pitchFamily="18" charset="0"/>
                          <a:cs typeface="Times New Roman" panose="02020603050405020304" pitchFamily="18" charset="0"/>
                        </a:rPr>
                        <a:t>INSTANCIA EJECUTORA (UNIVERSIDAD TECNOLÓGICA O POLITÉCNICA)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844497289"/>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Nombre de la Universidad: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dirty="0">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102681716"/>
                  </a:ext>
                </a:extLst>
              </a:tr>
              <a:tr h="288259">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Nombre del Titular (Con el título del nivel último de estudios):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713750991"/>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Cargo: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4006324376"/>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Dirección: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614374671"/>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Código Postal:</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783653215"/>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Clave* y Nombre Localidad*:</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994114"/>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Clave* y Nombre Municipio*: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670051"/>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Teléfono oficina y extensión:</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225529747"/>
                  </a:ext>
                </a:extLst>
              </a:tr>
              <a:tr h="140975">
                <a:tc>
                  <a:txBody>
                    <a:bodyPr/>
                    <a:lstStyle/>
                    <a:p>
                      <a:pPr algn="just">
                        <a:lnSpc>
                          <a:spcPct val="107000"/>
                        </a:lnSpc>
                        <a:spcAft>
                          <a:spcPts val="800"/>
                        </a:spcAft>
                      </a:pPr>
                      <a:r>
                        <a:rPr lang="es-MX" sz="900" b="1" dirty="0">
                          <a:solidFill>
                            <a:srgbClr val="000000"/>
                          </a:solidFill>
                          <a:effectLst/>
                          <a:latin typeface="Adobe Caslon Pro"/>
                          <a:ea typeface="Times New Roman" panose="02020603050405020304" pitchFamily="18" charset="0"/>
                          <a:cs typeface="Calibri Light" panose="020F0302020204030204" pitchFamily="34" charset="0"/>
                        </a:rPr>
                        <a:t>Teléfono celular:</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956561841"/>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Correo electrónico: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272854851"/>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Correo electrónico alterno: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271757488"/>
                  </a:ext>
                </a:extLst>
              </a:tr>
              <a:tr h="315560">
                <a:tc gridSpan="3">
                  <a:txBody>
                    <a:bodyPr/>
                    <a:lstStyle/>
                    <a:p>
                      <a:pPr algn="just">
                        <a:lnSpc>
                          <a:spcPct val="107000"/>
                        </a:lnSpc>
                        <a:spcAft>
                          <a:spcPts val="800"/>
                        </a:spcAft>
                      </a:pPr>
                      <a:r>
                        <a:rPr lang="es-MX" sz="1000" b="1">
                          <a:solidFill>
                            <a:srgbClr val="FFFFFF"/>
                          </a:solidFill>
                          <a:effectLst/>
                          <a:latin typeface="Century" panose="02040604050505020304" pitchFamily="18" charset="0"/>
                          <a:ea typeface="Times New Roman" panose="02020603050405020304" pitchFamily="18" charset="0"/>
                          <a:cs typeface="Times New Roman" panose="02020603050405020304" pitchFamily="18" charset="0"/>
                        </a:rPr>
                        <a:t>DATOS DEL ENLACE DE CONTRALORÍA SOCIAL Y RESPONSABLE DEL USO DEL SISTEMA DE CONTRALORÍA SOCIAL (SICS)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486372502"/>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Nombre: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095666235"/>
                  </a:ext>
                </a:extLst>
              </a:tr>
              <a:tr h="288259">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Cargo (Con el título del nivel último de estudios):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309603217"/>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R.F.C. (con homoclave)</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123102624"/>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C.U.R.P.</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937886363"/>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Teléfono oficina y extensión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01765007"/>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Número celular:</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218249557"/>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Correo electrónico: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4016505277"/>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Correo electrónico alterno: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762423377"/>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Fecha:</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2724387570"/>
                  </a:ext>
                </a:extLst>
              </a:tr>
              <a:tr h="153536">
                <a:tc gridSpan="3">
                  <a:txBody>
                    <a:bodyPr/>
                    <a:lstStyle/>
                    <a:p>
                      <a:pPr algn="just">
                        <a:lnSpc>
                          <a:spcPct val="107000"/>
                        </a:lnSpc>
                        <a:spcAft>
                          <a:spcPts val="800"/>
                        </a:spcAft>
                      </a:pPr>
                      <a:r>
                        <a:rPr lang="es-MX" sz="1000" b="1">
                          <a:solidFill>
                            <a:srgbClr val="FFFFFF"/>
                          </a:solidFill>
                          <a:effectLst/>
                          <a:latin typeface="Century" panose="02040604050505020304" pitchFamily="18" charset="0"/>
                          <a:ea typeface="Times New Roman" panose="02020603050405020304" pitchFamily="18" charset="0"/>
                          <a:cs typeface="Times New Roman" panose="02020603050405020304" pitchFamily="18" charset="0"/>
                        </a:rPr>
                        <a:t>DATOS ADICIONALES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3118262250"/>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Último año que llevó CS:</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1294573924"/>
                  </a:ext>
                </a:extLst>
              </a:tr>
              <a:tr h="288259">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Nombre del Enlace quien llevó CS de ese año: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688448084"/>
                  </a:ext>
                </a:extLst>
              </a:tr>
              <a:tr h="140975">
                <a:tc>
                  <a:txBody>
                    <a:bodyPr/>
                    <a:lstStyle/>
                    <a:p>
                      <a:pPr algn="just">
                        <a:lnSpc>
                          <a:spcPct val="107000"/>
                        </a:lnSpc>
                        <a:spcAft>
                          <a:spcPts val="800"/>
                        </a:spcAft>
                      </a:pPr>
                      <a:r>
                        <a:rPr lang="es-MX" sz="900" b="1">
                          <a:solidFill>
                            <a:srgbClr val="000000"/>
                          </a:solidFill>
                          <a:effectLst/>
                          <a:latin typeface="Adobe Caslon Pro"/>
                          <a:ea typeface="Times New Roman" panose="02020603050405020304" pitchFamily="18" charset="0"/>
                          <a:cs typeface="Calibri Light" panose="020F0302020204030204" pitchFamily="34" charset="0"/>
                        </a:rPr>
                        <a:t>Nombre del programa de ese año:</a:t>
                      </a:r>
                      <a:endParaRPr lang="es-MX" sz="100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es-MX" sz="900" b="1" dirty="0">
                          <a:solidFill>
                            <a:srgbClr val="000000"/>
                          </a:solidFill>
                          <a:effectLst/>
                          <a:latin typeface="Century" panose="02040604050505020304" pitchFamily="18" charset="0"/>
                          <a:ea typeface="Times New Roman" panose="02020603050405020304" pitchFamily="18" charset="0"/>
                          <a:cs typeface="Times New Roman" panose="02020603050405020304" pitchFamily="18" charset="0"/>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734" marR="50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extLst>
                  <a:ext uri="{0D108BD9-81ED-4DB2-BD59-A6C34878D82A}">
                    <a16:rowId xmlns:a16="http://schemas.microsoft.com/office/drawing/2014/main" val="3310016532"/>
                  </a:ext>
                </a:extLst>
              </a:tr>
            </a:tbl>
          </a:graphicData>
        </a:graphic>
      </p:graphicFrame>
      <p:grpSp>
        <p:nvGrpSpPr>
          <p:cNvPr id="3" name="Grupo 2">
            <a:extLst>
              <a:ext uri="{FF2B5EF4-FFF2-40B4-BE49-F238E27FC236}">
                <a16:creationId xmlns:a16="http://schemas.microsoft.com/office/drawing/2014/main" id="{A0235E0A-81B0-87A5-45EE-8DD31BCAE390}"/>
              </a:ext>
            </a:extLst>
          </p:cNvPr>
          <p:cNvGrpSpPr/>
          <p:nvPr/>
        </p:nvGrpSpPr>
        <p:grpSpPr>
          <a:xfrm>
            <a:off x="9521072" y="109511"/>
            <a:ext cx="2521966" cy="426591"/>
            <a:chOff x="7993754" y="0"/>
            <a:chExt cx="4198245" cy="772541"/>
          </a:xfrm>
        </p:grpSpPr>
        <p:sp>
          <p:nvSpPr>
            <p:cNvPr id="4" name="Rectángulo 3">
              <a:extLst>
                <a:ext uri="{FF2B5EF4-FFF2-40B4-BE49-F238E27FC236}">
                  <a16:creationId xmlns:a16="http://schemas.microsoft.com/office/drawing/2014/main" id="{BB756AE4-D4E8-C0C5-BC44-6B3272C0F21C}"/>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6" name="Imagen 5" descr="Logotipo&#10;&#10;Descripción generada automáticamente con confianza baja">
              <a:extLst>
                <a:ext uri="{FF2B5EF4-FFF2-40B4-BE49-F238E27FC236}">
                  <a16:creationId xmlns:a16="http://schemas.microsoft.com/office/drawing/2014/main" id="{3CAC1C10-CD51-64B4-4D11-41C0FD768B86}"/>
                </a:ext>
              </a:extLst>
            </p:cNvPr>
            <p:cNvPicPr>
              <a:picLocks noChangeAspect="1"/>
            </p:cNvPicPr>
            <p:nvPr/>
          </p:nvPicPr>
          <p:blipFill>
            <a:blip r:embed="rId2"/>
            <a:stretch>
              <a:fillRect/>
            </a:stretch>
          </p:blipFill>
          <p:spPr>
            <a:xfrm>
              <a:off x="7993755" y="0"/>
              <a:ext cx="2798182" cy="772541"/>
            </a:xfrm>
            <a:prstGeom prst="rect">
              <a:avLst/>
            </a:prstGeom>
          </p:spPr>
        </p:pic>
        <p:pic>
          <p:nvPicPr>
            <p:cNvPr id="7" name="Imagen 6">
              <a:extLst>
                <a:ext uri="{FF2B5EF4-FFF2-40B4-BE49-F238E27FC236}">
                  <a16:creationId xmlns:a16="http://schemas.microsoft.com/office/drawing/2014/main" id="{5407EE87-2456-C519-F03B-CF0F86CB4074}"/>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spTree>
    <p:extLst>
      <p:ext uri="{BB962C8B-B14F-4D97-AF65-F5344CB8AC3E}">
        <p14:creationId xmlns:p14="http://schemas.microsoft.com/office/powerpoint/2010/main" val="360418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81865" y="49864"/>
            <a:ext cx="9318349" cy="646331"/>
          </a:xfrm>
          <a:prstGeom prst="rect">
            <a:avLst/>
          </a:prstGeom>
        </p:spPr>
        <p:txBody>
          <a:bodyPr wrap="square">
            <a:spAutoFit/>
          </a:bodyPr>
          <a:lstStyle/>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4. Carta Responsiva proporcionada por la </a:t>
            </a:r>
            <a:r>
              <a:rPr lang="es-MX" dirty="0" err="1">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DGUTyP</a:t>
            </a:r>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 para el correcto uso del sistema, con firma original del Responsable de Contraloría Social.</a:t>
            </a:r>
          </a:p>
        </p:txBody>
      </p:sp>
      <p:sp>
        <p:nvSpPr>
          <p:cNvPr id="12" name="Rectángulo 11"/>
          <p:cNvSpPr/>
          <p:nvPr/>
        </p:nvSpPr>
        <p:spPr>
          <a:xfrm>
            <a:off x="6819854" y="846354"/>
            <a:ext cx="4528310" cy="5632311"/>
          </a:xfrm>
          <a:prstGeom prst="rect">
            <a:avLst/>
          </a:prstGeom>
        </p:spPr>
        <p:txBody>
          <a:bodyPr wrap="square">
            <a:spAutoFit/>
          </a:bodyPr>
          <a:lstStyle/>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El responsable de la IN les hará llegar la carta responsiva para firma del responsable de CS de la IE.</a:t>
            </a:r>
          </a:p>
          <a:p>
            <a:pPr lvl="0" algn="just"/>
            <a:endPar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endParaRP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Una vez revisada y validados los datos por el responsable de CS firmará y hará llegar el  original a la IN para la firma de la Directora de Planeación.</a:t>
            </a:r>
          </a:p>
          <a:p>
            <a:pPr lvl="0" algn="just"/>
            <a:endPar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endParaRP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Ya que se cuente con las firmas la carta responsiva, se le hará llegar a la IE mediante correo electrónico en PDF.</a:t>
            </a:r>
          </a:p>
          <a:p>
            <a:pPr lvl="0" algn="just"/>
            <a:endPar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endParaRP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Se le pide a la universidad de acusar de recibido, </a:t>
            </a: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mismo </a:t>
            </a: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medio </a:t>
            </a:r>
          </a:p>
          <a:p>
            <a:pPr lvl="0" algn="just"/>
            <a:r>
              <a:rPr lang="es-MX" dirty="0">
                <a:ln w="0">
                  <a:solidFill>
                    <a:schemeClr val="bg1"/>
                  </a:solidFill>
                </a:ln>
                <a:solidFill>
                  <a:schemeClr val="bg1"/>
                </a:solidFill>
                <a:effectLst>
                  <a:outerShdw blurRad="38100" dist="19050" dir="2700000" algn="tl" rotWithShape="0">
                    <a:schemeClr val="dk1">
                      <a:alpha val="40000"/>
                    </a:schemeClr>
                  </a:outerShdw>
                </a:effectLst>
                <a:latin typeface="Montserrat SemiBold" panose="020B0604020202020204" charset="0"/>
                <a:cs typeface="Arial" panose="020B0604020202020204" pitchFamily="34" charset="0"/>
              </a:rPr>
              <a:t>electrónico.</a:t>
            </a:r>
          </a:p>
        </p:txBody>
      </p:sp>
      <p:grpSp>
        <p:nvGrpSpPr>
          <p:cNvPr id="2" name="Grupo 1">
            <a:extLst>
              <a:ext uri="{FF2B5EF4-FFF2-40B4-BE49-F238E27FC236}">
                <a16:creationId xmlns:a16="http://schemas.microsoft.com/office/drawing/2014/main" id="{70694421-2217-8D09-126B-F87D6CE38E9B}"/>
              </a:ext>
            </a:extLst>
          </p:cNvPr>
          <p:cNvGrpSpPr/>
          <p:nvPr/>
        </p:nvGrpSpPr>
        <p:grpSpPr>
          <a:xfrm>
            <a:off x="9607770" y="49864"/>
            <a:ext cx="2521966" cy="426591"/>
            <a:chOff x="7993754" y="0"/>
            <a:chExt cx="4198245" cy="772541"/>
          </a:xfrm>
        </p:grpSpPr>
        <p:sp>
          <p:nvSpPr>
            <p:cNvPr id="3" name="Rectángulo 2">
              <a:extLst>
                <a:ext uri="{FF2B5EF4-FFF2-40B4-BE49-F238E27FC236}">
                  <a16:creationId xmlns:a16="http://schemas.microsoft.com/office/drawing/2014/main" id="{366C274C-5991-AB5F-1BE3-A947AC4C9447}"/>
                </a:ext>
              </a:extLst>
            </p:cNvPr>
            <p:cNvSpPr/>
            <p:nvPr/>
          </p:nvSpPr>
          <p:spPr>
            <a:xfrm>
              <a:off x="7993754" y="1"/>
              <a:ext cx="4198245" cy="6975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MX"/>
            </a:p>
          </p:txBody>
        </p:sp>
        <p:pic>
          <p:nvPicPr>
            <p:cNvPr id="4" name="Imagen 3" descr="Logotipo&#10;&#10;Descripción generada automáticamente con confianza baja">
              <a:extLst>
                <a:ext uri="{FF2B5EF4-FFF2-40B4-BE49-F238E27FC236}">
                  <a16:creationId xmlns:a16="http://schemas.microsoft.com/office/drawing/2014/main" id="{249FD352-EB1F-8CDD-F9E7-31B8B43939FA}"/>
                </a:ext>
              </a:extLst>
            </p:cNvPr>
            <p:cNvPicPr>
              <a:picLocks noChangeAspect="1"/>
            </p:cNvPicPr>
            <p:nvPr/>
          </p:nvPicPr>
          <p:blipFill>
            <a:blip r:embed="rId2"/>
            <a:stretch>
              <a:fillRect/>
            </a:stretch>
          </p:blipFill>
          <p:spPr>
            <a:xfrm>
              <a:off x="7993755" y="0"/>
              <a:ext cx="2798182" cy="772541"/>
            </a:xfrm>
            <a:prstGeom prst="rect">
              <a:avLst/>
            </a:prstGeom>
          </p:spPr>
        </p:pic>
        <p:pic>
          <p:nvPicPr>
            <p:cNvPr id="5" name="Imagen 4">
              <a:extLst>
                <a:ext uri="{FF2B5EF4-FFF2-40B4-BE49-F238E27FC236}">
                  <a16:creationId xmlns:a16="http://schemas.microsoft.com/office/drawing/2014/main" id="{EEAEC19A-E557-C029-2B95-62D8FB5023EA}"/>
                </a:ext>
              </a:extLst>
            </p:cNvPr>
            <p:cNvPicPr>
              <a:picLocks noChangeAspect="1"/>
            </p:cNvPicPr>
            <p:nvPr/>
          </p:nvPicPr>
          <p:blipFill rotWithShape="1">
            <a:blip r:embed="rId3"/>
            <a:srcRect l="25859" b="35882"/>
            <a:stretch/>
          </p:blipFill>
          <p:spPr>
            <a:xfrm>
              <a:off x="10734654" y="156290"/>
              <a:ext cx="1278300" cy="380014"/>
            </a:xfrm>
            <a:prstGeom prst="rect">
              <a:avLst/>
            </a:prstGeom>
          </p:spPr>
        </p:pic>
      </p:grpSp>
      <p:pic>
        <p:nvPicPr>
          <p:cNvPr id="16" name="Imagen 15">
            <a:extLst>
              <a:ext uri="{FF2B5EF4-FFF2-40B4-BE49-F238E27FC236}">
                <a16:creationId xmlns:a16="http://schemas.microsoft.com/office/drawing/2014/main" id="{60E353A2-8015-5453-46D4-9546E4AA705E}"/>
              </a:ext>
            </a:extLst>
          </p:cNvPr>
          <p:cNvPicPr>
            <a:picLocks noChangeAspect="1"/>
          </p:cNvPicPr>
          <p:nvPr/>
        </p:nvPicPr>
        <p:blipFill>
          <a:blip r:embed="rId4"/>
          <a:stretch>
            <a:fillRect/>
          </a:stretch>
        </p:blipFill>
        <p:spPr>
          <a:xfrm>
            <a:off x="937667" y="696195"/>
            <a:ext cx="5052071" cy="6043082"/>
          </a:xfrm>
          <a:prstGeom prst="rect">
            <a:avLst/>
          </a:prstGeom>
        </p:spPr>
      </p:pic>
    </p:spTree>
    <p:extLst>
      <p:ext uri="{BB962C8B-B14F-4D97-AF65-F5344CB8AC3E}">
        <p14:creationId xmlns:p14="http://schemas.microsoft.com/office/powerpoint/2010/main" val="222753388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5990</TotalTime>
  <Words>3969</Words>
  <Application>Microsoft Office PowerPoint</Application>
  <PresentationFormat>Panorámica</PresentationFormat>
  <Paragraphs>448</Paragraphs>
  <Slides>52</Slides>
  <Notes>0</Notes>
  <HiddenSlides>0</HiddenSlides>
  <MMClips>0</MMClips>
  <ScaleCrop>false</ScaleCrop>
  <HeadingPairs>
    <vt:vector size="8" baseType="variant">
      <vt:variant>
        <vt:lpstr>Fuentes usadas</vt:lpstr>
      </vt:variant>
      <vt:variant>
        <vt:i4>18</vt:i4>
      </vt:variant>
      <vt:variant>
        <vt:lpstr>Tema</vt:lpstr>
      </vt:variant>
      <vt:variant>
        <vt:i4>4</vt:i4>
      </vt:variant>
      <vt:variant>
        <vt:lpstr>Servidores OLE incrustados</vt:lpstr>
      </vt:variant>
      <vt:variant>
        <vt:i4>1</vt:i4>
      </vt:variant>
      <vt:variant>
        <vt:lpstr>Títulos de diapositiva</vt:lpstr>
      </vt:variant>
      <vt:variant>
        <vt:i4>52</vt:i4>
      </vt:variant>
    </vt:vector>
  </HeadingPairs>
  <TitlesOfParts>
    <vt:vector size="75" baseType="lpstr">
      <vt:lpstr>Adobe Caslon Pro</vt:lpstr>
      <vt:lpstr>Arial</vt:lpstr>
      <vt:lpstr>Bookman Old Style</vt:lpstr>
      <vt:lpstr>Calibri</vt:lpstr>
      <vt:lpstr>Calibri Light</vt:lpstr>
      <vt:lpstr>Century</vt:lpstr>
      <vt:lpstr>Courier New</vt:lpstr>
      <vt:lpstr>Montserrat</vt:lpstr>
      <vt:lpstr>Montserrat Medium</vt:lpstr>
      <vt:lpstr>Montserrat SemiBold</vt:lpstr>
      <vt:lpstr>Open_sansregular</vt:lpstr>
      <vt:lpstr>Rockwell</vt:lpstr>
      <vt:lpstr>Rockwell Condensed</vt:lpstr>
      <vt:lpstr>Tahoma</vt:lpstr>
      <vt:lpstr>Times New Roman</vt:lpstr>
      <vt:lpstr>Verdana</vt:lpstr>
      <vt:lpstr>Wingdings</vt:lpstr>
      <vt:lpstr>Wingdings 3</vt:lpstr>
      <vt:lpstr>Tema de Office</vt:lpstr>
      <vt:lpstr>Damask</vt:lpstr>
      <vt:lpstr>1_Damask</vt:lpstr>
      <vt:lpstr>2_Tema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del Consuelo Romero Sanchez</dc:creator>
  <cp:keywords>MCRS</cp:keywords>
  <cp:lastModifiedBy>Edgar Miguel Sánchez Garcia</cp:lastModifiedBy>
  <cp:revision>391</cp:revision>
  <dcterms:created xsi:type="dcterms:W3CDTF">2020-06-14T00:44:18Z</dcterms:created>
  <dcterms:modified xsi:type="dcterms:W3CDTF">2023-10-04T15:51:39Z</dcterms:modified>
</cp:coreProperties>
</file>